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8"/>
  </p:notesMasterIdLst>
  <p:sldIdLst>
    <p:sldId id="257" r:id="rId2"/>
    <p:sldId id="318" r:id="rId3"/>
    <p:sldId id="326" r:id="rId4"/>
    <p:sldId id="328" r:id="rId5"/>
    <p:sldId id="321" r:id="rId6"/>
    <p:sldId id="325" r:id="rId7"/>
    <p:sldId id="327" r:id="rId8"/>
    <p:sldId id="309" r:id="rId9"/>
    <p:sldId id="310" r:id="rId10"/>
    <p:sldId id="329" r:id="rId11"/>
    <p:sldId id="311" r:id="rId12"/>
    <p:sldId id="313" r:id="rId13"/>
    <p:sldId id="330" r:id="rId14"/>
    <p:sldId id="324" r:id="rId15"/>
    <p:sldId id="307" r:id="rId16"/>
    <p:sldId id="3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4" d="100"/>
        <a:sy n="174"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28A34-C0CE-4290-A713-BD25F5296100}" type="datetimeFigureOut">
              <a:rPr lang="en-GB" smtClean="0"/>
              <a:t>18/03/2020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8FB17-536B-4997-8E97-D91764BA1C01}" type="slidenum">
              <a:rPr lang="en-GB" smtClean="0"/>
              <a:t>‹#›</a:t>
            </a:fld>
            <a:endParaRPr lang="en-GB"/>
          </a:p>
        </p:txBody>
      </p:sp>
    </p:spTree>
    <p:extLst>
      <p:ext uri="{BB962C8B-B14F-4D97-AF65-F5344CB8AC3E}">
        <p14:creationId xmlns:p14="http://schemas.microsoft.com/office/powerpoint/2010/main" val="189434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Phototherapy unit </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C18.3  Maintaining Paediatrics Equipment </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591168" y="1636366"/>
            <a:ext cx="3870765" cy="4247317"/>
          </a:xfrm>
          <a:prstGeom prst="rect">
            <a:avLst/>
          </a:prstGeom>
        </p:spPr>
        <p:txBody>
          <a:bodyPr wrap="square">
            <a:spAutoFit/>
          </a:bodyPr>
          <a:lstStyle/>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principles 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troubleshooting </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identifying common faults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replacing 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rectifying faults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safety considerations</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user and patient safety </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electrical safety</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18.3.2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phototherapy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712" y="1392052"/>
            <a:ext cx="3399769" cy="3603541"/>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light sources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319988"/>
            <a:ext cx="11373470" cy="1754326"/>
          </a:xfrm>
          <a:prstGeom prst="rect">
            <a:avLst/>
          </a:prstGeom>
        </p:spPr>
        <p:txBody>
          <a:bodyPr wrap="square">
            <a:spAutoFit/>
          </a:bodyPr>
          <a:lstStyle/>
          <a:p>
            <a:r>
              <a:rPr lang="en-GB" b="1" dirty="0" smtClean="0">
                <a:solidFill>
                  <a:srgbClr val="7030A0"/>
                </a:solidFill>
                <a:latin typeface="+mj-lt"/>
              </a:rPr>
              <a:t>Fiber-optic </a:t>
            </a:r>
            <a:r>
              <a:rPr lang="en-GB" b="1" dirty="0">
                <a:solidFill>
                  <a:srgbClr val="7030A0"/>
                </a:solidFill>
                <a:latin typeface="+mj-lt"/>
              </a:rPr>
              <a:t>pads</a:t>
            </a:r>
          </a:p>
          <a:p>
            <a:r>
              <a:rPr lang="en-GB" dirty="0">
                <a:latin typeface="+mj-lt"/>
              </a:rPr>
              <a:t>These devices use plastic fiber-optic light guides to deliver light from a </a:t>
            </a:r>
            <a:r>
              <a:rPr lang="en-GB" b="1" dirty="0">
                <a:solidFill>
                  <a:srgbClr val="7030A0"/>
                </a:solidFill>
                <a:latin typeface="+mj-lt"/>
              </a:rPr>
              <a:t>halogen lamp </a:t>
            </a:r>
            <a:r>
              <a:rPr lang="en-GB" dirty="0">
                <a:latin typeface="+mj-lt"/>
              </a:rPr>
              <a:t>to illuminate a </a:t>
            </a:r>
            <a:r>
              <a:rPr lang="en-GB" dirty="0" smtClean="0">
                <a:latin typeface="+mj-lt"/>
              </a:rPr>
              <a:t>(</a:t>
            </a:r>
            <a:r>
              <a:rPr lang="en-GB" dirty="0" err="1" smtClean="0">
                <a:latin typeface="+mj-lt"/>
              </a:rPr>
              <a:t>bili</a:t>
            </a:r>
            <a:r>
              <a:rPr lang="en-GB" dirty="0" smtClean="0">
                <a:latin typeface="+mj-lt"/>
              </a:rPr>
              <a:t>-)blanket </a:t>
            </a:r>
            <a:r>
              <a:rPr lang="en-GB" dirty="0">
                <a:latin typeface="+mj-lt"/>
              </a:rPr>
              <a:t>or pad which is wrapped around or placed under the baby. These devices deliver light in the 400 to 550 nm spectral band. The pad is cool and can be placed in direct contact with the baby. They can be used as an auxiliary light source to increase the surface area exposed or as the sole source of phototherapy, particularly in preterm infants. In recent models, the halogen light source has been replaced by high intensity high power </a:t>
            </a:r>
            <a:r>
              <a:rPr lang="en-GB" b="1" dirty="0">
                <a:solidFill>
                  <a:srgbClr val="7030A0"/>
                </a:solidFill>
                <a:latin typeface="+mj-lt"/>
              </a:rPr>
              <a:t>LED bulbs</a:t>
            </a:r>
            <a:r>
              <a:rPr lang="en-GB" dirty="0">
                <a:latin typeface="+mj-lt"/>
              </a:rPr>
              <a:t>. This increases the irradiance delivered by the pads</a:t>
            </a:r>
            <a:r>
              <a:rPr lang="en-GB" dirty="0" smtClean="0">
                <a:latin typeface="+mj-lt"/>
              </a:rPr>
              <a:t>.</a:t>
            </a:r>
            <a:endParaRPr lang="en-GB" dirty="0">
              <a:latin typeface="+mj-lt"/>
            </a:endParaRPr>
          </a:p>
        </p:txBody>
      </p:sp>
      <p:grpSp>
        <p:nvGrpSpPr>
          <p:cNvPr id="9" name="Groep 8"/>
          <p:cNvGrpSpPr/>
          <p:nvPr/>
        </p:nvGrpSpPr>
        <p:grpSpPr>
          <a:xfrm>
            <a:off x="412129" y="3049604"/>
            <a:ext cx="10707270" cy="2133600"/>
            <a:chOff x="412129" y="3049604"/>
            <a:chExt cx="10707270" cy="2133600"/>
          </a:xfrm>
        </p:grpSpPr>
        <p:sp>
          <p:nvSpPr>
            <p:cNvPr id="4" name="Rechthoek 3"/>
            <p:cNvSpPr/>
            <p:nvPr/>
          </p:nvSpPr>
          <p:spPr>
            <a:xfrm>
              <a:off x="412129" y="3219501"/>
              <a:ext cx="9527737" cy="1477328"/>
            </a:xfrm>
            <a:prstGeom prst="rect">
              <a:avLst/>
            </a:prstGeom>
          </p:spPr>
          <p:txBody>
            <a:bodyPr wrap="square">
              <a:spAutoFit/>
            </a:bodyPr>
            <a:lstStyle/>
            <a:p>
              <a:pPr lvl="0"/>
              <a:r>
                <a:rPr lang="en-GB" b="1" dirty="0" smtClean="0">
                  <a:solidFill>
                    <a:srgbClr val="7030A0"/>
                  </a:solidFill>
                  <a:latin typeface="Calibri Light" panose="020F0302020204030204"/>
                </a:rPr>
                <a:t>Compact </a:t>
              </a:r>
              <a:r>
                <a:rPr lang="en-GB" b="1" dirty="0">
                  <a:solidFill>
                    <a:srgbClr val="7030A0"/>
                  </a:solidFill>
                  <a:latin typeface="Calibri Light" panose="020F0302020204030204"/>
                </a:rPr>
                <a:t>fluorescent tubes</a:t>
              </a:r>
            </a:p>
            <a:p>
              <a:pPr lvl="0"/>
              <a:r>
                <a:rPr lang="en-GB" dirty="0">
                  <a:solidFill>
                    <a:srgbClr val="000000"/>
                  </a:solidFill>
                  <a:latin typeface="Calibri Light" panose="020F0302020204030204"/>
                </a:rPr>
                <a:t>These are short (approx. 5 to 7 inch) double folded tubes (9-18 Watts) that emit blue or white light. Several tubes (6-8) are housed in a panel with reflectors. As they do not produce much heat the distance to baby can be relatively short thus increasing the irradiance delivered. Most of them produce an irradiance of 20-30 W/cm2/nm when placed close to the baby.</a:t>
              </a: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519773">
              <a:off x="10374331" y="3049604"/>
              <a:ext cx="745068" cy="2133600"/>
            </a:xfrm>
            <a:prstGeom prst="rect">
              <a:avLst/>
            </a:prstGeom>
          </p:spPr>
        </p:pic>
      </p:grpSp>
      <p:grpSp>
        <p:nvGrpSpPr>
          <p:cNvPr id="10" name="Groep 9"/>
          <p:cNvGrpSpPr/>
          <p:nvPr/>
        </p:nvGrpSpPr>
        <p:grpSpPr>
          <a:xfrm>
            <a:off x="412129" y="4925462"/>
            <a:ext cx="10498533" cy="1445161"/>
            <a:chOff x="412129" y="4925462"/>
            <a:chExt cx="10498533" cy="1445161"/>
          </a:xfrm>
        </p:grpSpPr>
        <p:sp>
          <p:nvSpPr>
            <p:cNvPr id="5" name="Rechthoek 4"/>
            <p:cNvSpPr/>
            <p:nvPr/>
          </p:nvSpPr>
          <p:spPr>
            <a:xfrm>
              <a:off x="412129" y="4965805"/>
              <a:ext cx="9355713" cy="1200329"/>
            </a:xfrm>
            <a:prstGeom prst="rect">
              <a:avLst/>
            </a:prstGeom>
          </p:spPr>
          <p:txBody>
            <a:bodyPr wrap="square">
              <a:spAutoFit/>
            </a:bodyPr>
            <a:lstStyle/>
            <a:p>
              <a:r>
                <a:rPr lang="en-GB" b="1" dirty="0" smtClean="0">
                  <a:solidFill>
                    <a:srgbClr val="7030A0"/>
                  </a:solidFill>
                  <a:latin typeface="+mj-lt"/>
                </a:rPr>
                <a:t>Light </a:t>
              </a:r>
              <a:r>
                <a:rPr lang="en-GB" b="1" dirty="0">
                  <a:solidFill>
                    <a:srgbClr val="7030A0"/>
                  </a:solidFill>
                  <a:latin typeface="+mj-lt"/>
                </a:rPr>
                <a:t>emitting diodes (LED)</a:t>
              </a:r>
            </a:p>
            <a:p>
              <a:r>
                <a:rPr lang="en-GB" dirty="0">
                  <a:latin typeface="+mj-lt"/>
                </a:rPr>
                <a:t>Blue LED devices emit a narrow spectrum that overlaps the absorption spectrum of bilirubin. They are power-efficient, portable devices with low heat production that can be kept close to the baby. They are durable and long lasting with low power consumption.</a:t>
              </a:r>
            </a:p>
          </p:txBody>
        </p:sp>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662778">
              <a:off x="10509903" y="4925462"/>
              <a:ext cx="400759" cy="1445161"/>
            </a:xfrm>
            <a:prstGeom prst="rect">
              <a:avLst/>
            </a:prstGeom>
          </p:spPr>
        </p:pic>
      </p:grpSp>
    </p:spTree>
    <p:extLst>
      <p:ext uri="{BB962C8B-B14F-4D97-AF65-F5344CB8AC3E}">
        <p14:creationId xmlns:p14="http://schemas.microsoft.com/office/powerpoint/2010/main" val="21875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Filtering UV-light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19127" y="3721669"/>
            <a:ext cx="3046918" cy="1582244"/>
          </a:xfrm>
          <a:prstGeom prst="rect">
            <a:avLst/>
          </a:prstGeom>
        </p:spPr>
      </p:pic>
      <p:sp>
        <p:nvSpPr>
          <p:cNvPr id="8" name="Rechthoek 7"/>
          <p:cNvSpPr/>
          <p:nvPr/>
        </p:nvSpPr>
        <p:spPr>
          <a:xfrm>
            <a:off x="412130" y="1436256"/>
            <a:ext cx="5370603" cy="1477328"/>
          </a:xfrm>
          <a:prstGeom prst="rect">
            <a:avLst/>
          </a:prstGeom>
        </p:spPr>
        <p:txBody>
          <a:bodyPr wrap="square">
            <a:spAutoFit/>
          </a:bodyPr>
          <a:lstStyle/>
          <a:p>
            <a:r>
              <a:rPr lang="en-GB" dirty="0" smtClean="0">
                <a:latin typeface="+mj-lt"/>
              </a:rPr>
              <a:t>Depending on the light source used, filters need to be placed in front of the lights, to absorb the ultraviolet radiation that is emitted by the light. This can be done by (transparent) </a:t>
            </a:r>
            <a:r>
              <a:rPr lang="en-GB" b="1" dirty="0" smtClean="0">
                <a:solidFill>
                  <a:srgbClr val="7030A0"/>
                </a:solidFill>
                <a:latin typeface="+mj-lt"/>
              </a:rPr>
              <a:t>Plexiglas</a:t>
            </a:r>
            <a:r>
              <a:rPr lang="en-GB" dirty="0" smtClean="0">
                <a:latin typeface="+mj-lt"/>
              </a:rPr>
              <a:t> which is often mounted in front of the lights, e.g. in the case of fluorescent lights.  </a:t>
            </a:r>
            <a:endParaRPr lang="en-GB" dirty="0">
              <a:latin typeface="+mj-lt"/>
            </a:endParaRPr>
          </a:p>
        </p:txBody>
      </p:sp>
      <p:sp>
        <p:nvSpPr>
          <p:cNvPr id="9" name="Rechthoek 8"/>
          <p:cNvSpPr/>
          <p:nvPr/>
        </p:nvSpPr>
        <p:spPr>
          <a:xfrm>
            <a:off x="476249" y="5609278"/>
            <a:ext cx="10926156" cy="369332"/>
          </a:xfrm>
          <a:prstGeom prst="rect">
            <a:avLst/>
          </a:prstGeom>
          <a:solidFill>
            <a:schemeClr val="bg2"/>
          </a:solidFill>
          <a:ln>
            <a:solidFill>
              <a:srgbClr val="7030A0"/>
            </a:solidFill>
          </a:ln>
        </p:spPr>
        <p:txBody>
          <a:bodyPr wrap="square">
            <a:spAutoFit/>
          </a:bodyPr>
          <a:lstStyle/>
          <a:p>
            <a:pPr algn="ctr"/>
            <a:r>
              <a:rPr lang="en-GB" dirty="0" smtClean="0">
                <a:latin typeface="+mj-lt"/>
              </a:rPr>
              <a:t>We skip the system diagram since this unit is not more complex than of any (set of) lamps, possibly with a timer.</a:t>
            </a:r>
          </a:p>
        </p:txBody>
      </p:sp>
      <p:sp>
        <p:nvSpPr>
          <p:cNvPr id="4" name="Rechthoek 3"/>
          <p:cNvSpPr/>
          <p:nvPr/>
        </p:nvSpPr>
        <p:spPr>
          <a:xfrm>
            <a:off x="476249" y="3253446"/>
            <a:ext cx="5704418" cy="1200329"/>
          </a:xfrm>
          <a:prstGeom prst="rect">
            <a:avLst/>
          </a:prstGeom>
        </p:spPr>
        <p:txBody>
          <a:bodyPr wrap="square">
            <a:spAutoFit/>
          </a:bodyPr>
          <a:lstStyle/>
          <a:p>
            <a:pPr lvl="0"/>
            <a:r>
              <a:rPr lang="en-GB" dirty="0">
                <a:solidFill>
                  <a:srgbClr val="000000"/>
                </a:solidFill>
                <a:latin typeface="Calibri Light" panose="020F0302020204030204"/>
              </a:rPr>
              <a:t>Sometimes a </a:t>
            </a:r>
            <a:r>
              <a:rPr lang="en-GB" b="1" dirty="0">
                <a:solidFill>
                  <a:srgbClr val="7030A0"/>
                </a:solidFill>
                <a:latin typeface="Calibri Light" panose="020F0302020204030204"/>
              </a:rPr>
              <a:t>white light </a:t>
            </a:r>
            <a:r>
              <a:rPr lang="en-GB" dirty="0">
                <a:solidFill>
                  <a:srgbClr val="000000"/>
                </a:solidFill>
                <a:latin typeface="Calibri Light" panose="020F0302020204030204"/>
              </a:rPr>
              <a:t>is </a:t>
            </a:r>
            <a:r>
              <a:rPr lang="en-GB" dirty="0" smtClean="0">
                <a:solidFill>
                  <a:srgbClr val="000000"/>
                </a:solidFill>
                <a:latin typeface="Calibri Light" panose="020F0302020204030204"/>
              </a:rPr>
              <a:t>built into the unit </a:t>
            </a:r>
            <a:r>
              <a:rPr lang="en-GB" dirty="0">
                <a:solidFill>
                  <a:srgbClr val="000000"/>
                </a:solidFill>
                <a:latin typeface="Calibri Light" panose="020F0302020204030204"/>
              </a:rPr>
              <a:t>to facilitate observation </a:t>
            </a:r>
            <a:r>
              <a:rPr lang="en-GB" dirty="0" smtClean="0">
                <a:solidFill>
                  <a:srgbClr val="000000"/>
                </a:solidFill>
                <a:latin typeface="Calibri Light" panose="020F0302020204030204"/>
              </a:rPr>
              <a:t>of the baby. It </a:t>
            </a:r>
            <a:r>
              <a:rPr lang="en-GB" dirty="0">
                <a:solidFill>
                  <a:srgbClr val="000000"/>
                </a:solidFill>
                <a:latin typeface="Calibri Light" panose="020F0302020204030204"/>
              </a:rPr>
              <a:t>is difficult to observe the baby’s color </a:t>
            </a:r>
            <a:r>
              <a:rPr lang="en-GB" dirty="0" smtClean="0">
                <a:solidFill>
                  <a:srgbClr val="000000"/>
                </a:solidFill>
                <a:latin typeface="Calibri Light" panose="020F0302020204030204"/>
              </a:rPr>
              <a:t>under </a:t>
            </a:r>
            <a:r>
              <a:rPr lang="en-GB" dirty="0">
                <a:solidFill>
                  <a:srgbClr val="000000"/>
                </a:solidFill>
                <a:latin typeface="Calibri Light" panose="020F0302020204030204"/>
              </a:rPr>
              <a:t>blue light. This white light may have a timer to be automatically be switched of after a number of seconds. </a:t>
            </a: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r="-3365"/>
          <a:stretch/>
        </p:blipFill>
        <p:spPr>
          <a:xfrm>
            <a:off x="6736640" y="1404635"/>
            <a:ext cx="4811893" cy="2236032"/>
          </a:xfrm>
          <a:prstGeom prst="rect">
            <a:avLst/>
          </a:prstGeom>
        </p:spPr>
      </p:pic>
    </p:spTree>
    <p:extLst>
      <p:ext uri="{BB962C8B-B14F-4D97-AF65-F5344CB8AC3E}">
        <p14:creationId xmlns:p14="http://schemas.microsoft.com/office/powerpoint/2010/main" val="4164224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34308" y="1420316"/>
            <a:ext cx="8877785" cy="1754326"/>
          </a:xfrm>
          <a:prstGeom prst="rect">
            <a:avLst/>
          </a:prstGeom>
        </p:spPr>
        <p:txBody>
          <a:bodyPr wrap="square">
            <a:spAutoFit/>
          </a:bodyPr>
          <a:lstStyle/>
          <a:p>
            <a:r>
              <a:rPr lang="en-GB" dirty="0" smtClean="0">
                <a:latin typeface="+mj-lt"/>
              </a:rPr>
              <a:t>If </a:t>
            </a:r>
            <a:r>
              <a:rPr lang="en-GB" dirty="0">
                <a:latin typeface="+mj-lt"/>
              </a:rPr>
              <a:t>possible, use a </a:t>
            </a:r>
            <a:r>
              <a:rPr lang="en-GB" b="1" dirty="0" err="1" smtClean="0">
                <a:solidFill>
                  <a:srgbClr val="7030A0"/>
                </a:solidFill>
                <a:latin typeface="+mj-lt"/>
              </a:rPr>
              <a:t>spectro</a:t>
            </a:r>
            <a:r>
              <a:rPr lang="en-GB" b="1" dirty="0" smtClean="0">
                <a:solidFill>
                  <a:srgbClr val="7030A0"/>
                </a:solidFill>
                <a:latin typeface="+mj-lt"/>
              </a:rPr>
              <a:t>-radiometer </a:t>
            </a:r>
            <a:r>
              <a:rPr lang="en-GB" dirty="0" smtClean="0">
                <a:latin typeface="+mj-lt"/>
              </a:rPr>
              <a:t>to </a:t>
            </a:r>
            <a:r>
              <a:rPr lang="en-GB" dirty="0">
                <a:latin typeface="+mj-lt"/>
              </a:rPr>
              <a:t>measure the irradiance and replace the tubes or halogen light sources with new bulbs if the irradiance has fallen below 10-12uW/cm2/nm or to two thirds of its original value. </a:t>
            </a:r>
            <a:endParaRPr lang="en-GB" dirty="0" smtClean="0">
              <a:latin typeface="+mj-lt"/>
            </a:endParaRPr>
          </a:p>
          <a:p>
            <a:pPr lvl="1"/>
            <a:r>
              <a:rPr lang="en-GB" dirty="0" smtClean="0">
                <a:latin typeface="+mj-lt"/>
              </a:rPr>
              <a:t>It </a:t>
            </a:r>
            <a:r>
              <a:rPr lang="en-GB" dirty="0">
                <a:latin typeface="+mj-lt"/>
              </a:rPr>
              <a:t>is not necessary to measure irradiance before each use of phototherapy; but it is important to perform periodic checks of phototherapy units to make sure that an adequate irradiance is being delivered. </a:t>
            </a:r>
            <a:endParaRPr lang="en-GB" dirty="0" smtClean="0">
              <a:latin typeface="+mj-lt"/>
            </a:endParaRPr>
          </a:p>
        </p:txBody>
      </p:sp>
      <p:sp>
        <p:nvSpPr>
          <p:cNvPr id="4" name="Rechthoek 3"/>
          <p:cNvSpPr/>
          <p:nvPr/>
        </p:nvSpPr>
        <p:spPr>
          <a:xfrm>
            <a:off x="6932561" y="5432839"/>
            <a:ext cx="4836106" cy="646331"/>
          </a:xfrm>
          <a:prstGeom prst="rect">
            <a:avLst/>
          </a:prstGeom>
          <a:solidFill>
            <a:schemeClr val="bg2"/>
          </a:solidFill>
          <a:ln>
            <a:solidFill>
              <a:srgbClr val="7030A0"/>
            </a:solidFill>
          </a:ln>
        </p:spPr>
        <p:txBody>
          <a:bodyPr wrap="square">
            <a:spAutoFit/>
          </a:bodyPr>
          <a:lstStyle/>
          <a:p>
            <a:r>
              <a:rPr lang="en-GB" dirty="0">
                <a:latin typeface="+mj-lt"/>
              </a:rPr>
              <a:t>The most common problem is a broken or missing light bulb. There is little else that can </a:t>
            </a:r>
            <a:r>
              <a:rPr lang="en-GB" dirty="0" smtClean="0">
                <a:latin typeface="+mj-lt"/>
              </a:rPr>
              <a:t>go wrong</a:t>
            </a:r>
            <a:r>
              <a:rPr lang="en-GB" dirty="0">
                <a:latin typeface="+mj-lt"/>
              </a:rPr>
              <a:t>.</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7333" y="1501059"/>
            <a:ext cx="1740616" cy="1533399"/>
          </a:xfrm>
          <a:prstGeom prst="rect">
            <a:avLst/>
          </a:prstGeom>
        </p:spPr>
      </p:pic>
      <p:sp>
        <p:nvSpPr>
          <p:cNvPr id="7" name="Rechthoek 6"/>
          <p:cNvSpPr/>
          <p:nvPr/>
        </p:nvSpPr>
        <p:spPr>
          <a:xfrm>
            <a:off x="334307" y="4476451"/>
            <a:ext cx="11582075" cy="923330"/>
          </a:xfrm>
          <a:prstGeom prst="rect">
            <a:avLst/>
          </a:prstGeom>
        </p:spPr>
        <p:txBody>
          <a:bodyPr wrap="square">
            <a:spAutoFit/>
          </a:bodyPr>
          <a:lstStyle/>
          <a:p>
            <a:pPr lvl="0"/>
            <a:r>
              <a:rPr lang="en-GB" dirty="0" smtClean="0">
                <a:solidFill>
                  <a:srgbClr val="000000"/>
                </a:solidFill>
                <a:latin typeface="Calibri Light" panose="020F0302020204030204"/>
              </a:rPr>
              <a:t>Most hospitals do </a:t>
            </a:r>
            <a:r>
              <a:rPr lang="en-GB" dirty="0">
                <a:solidFill>
                  <a:srgbClr val="000000"/>
                </a:solidFill>
                <a:latin typeface="Calibri Light" panose="020F0302020204030204"/>
              </a:rPr>
              <a:t>not have a flux-meter to measure blue light output of phototherapy unit. We must remember that the phototherapy unit is not just a source of a visual illumination. It is biomedical equipment which needs to be serviced by a trained and knowledgeable person. </a:t>
            </a:r>
          </a:p>
        </p:txBody>
      </p:sp>
      <p:sp>
        <p:nvSpPr>
          <p:cNvPr id="8" name="Rechthoek 7"/>
          <p:cNvSpPr/>
          <p:nvPr/>
        </p:nvSpPr>
        <p:spPr>
          <a:xfrm>
            <a:off x="334307" y="3229325"/>
            <a:ext cx="11270789" cy="1200329"/>
          </a:xfrm>
          <a:prstGeom prst="rect">
            <a:avLst/>
          </a:prstGeom>
        </p:spPr>
        <p:txBody>
          <a:bodyPr wrap="square">
            <a:spAutoFit/>
          </a:bodyPr>
          <a:lstStyle/>
          <a:p>
            <a:pPr lvl="0"/>
            <a:r>
              <a:rPr lang="en-GB" dirty="0">
                <a:solidFill>
                  <a:srgbClr val="000000"/>
                </a:solidFill>
                <a:latin typeface="Calibri Light" panose="020F0302020204030204"/>
              </a:rPr>
              <a:t>If a spectro-radiometer is not available, halogen bulbs and fluorescent tubes should be changed every </a:t>
            </a:r>
            <a:r>
              <a:rPr lang="en-GB" b="1" dirty="0">
                <a:solidFill>
                  <a:srgbClr val="7030A0"/>
                </a:solidFill>
                <a:latin typeface="Calibri Light" panose="020F0302020204030204"/>
              </a:rPr>
              <a:t>1200 hours </a:t>
            </a:r>
            <a:r>
              <a:rPr lang="en-GB" dirty="0">
                <a:solidFill>
                  <a:srgbClr val="000000"/>
                </a:solidFill>
                <a:latin typeface="Calibri Light" panose="020F0302020204030204"/>
              </a:rPr>
              <a:t>or </a:t>
            </a:r>
            <a:r>
              <a:rPr lang="en-GB" b="1" dirty="0">
                <a:solidFill>
                  <a:srgbClr val="7030A0"/>
                </a:solidFill>
                <a:latin typeface="Calibri Light" panose="020F0302020204030204"/>
              </a:rPr>
              <a:t>3 months of intermittent use</a:t>
            </a:r>
            <a:r>
              <a:rPr lang="en-GB" dirty="0">
                <a:solidFill>
                  <a:srgbClr val="000000"/>
                </a:solidFill>
                <a:latin typeface="Calibri Light" panose="020F0302020204030204"/>
              </a:rPr>
              <a:t>, whichever is earlier, or </a:t>
            </a:r>
            <a:r>
              <a:rPr lang="en-GB" b="1" dirty="0">
                <a:solidFill>
                  <a:srgbClr val="7030A0"/>
                </a:solidFill>
                <a:latin typeface="Calibri Light" panose="020F0302020204030204"/>
              </a:rPr>
              <a:t>when fluorescent bulbs flicker </a:t>
            </a:r>
            <a:r>
              <a:rPr lang="en-GB" dirty="0">
                <a:solidFill>
                  <a:srgbClr val="000000"/>
                </a:solidFill>
                <a:latin typeface="Calibri Light" panose="020F0302020204030204"/>
              </a:rPr>
              <a:t>or</a:t>
            </a:r>
            <a:r>
              <a:rPr lang="en-GB" b="1" dirty="0">
                <a:solidFill>
                  <a:srgbClr val="7030A0"/>
                </a:solidFill>
                <a:latin typeface="Calibri Light" panose="020F0302020204030204"/>
              </a:rPr>
              <a:t> tube ends blacken</a:t>
            </a:r>
            <a:r>
              <a:rPr lang="en-GB" dirty="0">
                <a:solidFill>
                  <a:srgbClr val="000000"/>
                </a:solidFill>
                <a:latin typeface="Calibri Light" panose="020F0302020204030204"/>
              </a:rPr>
              <a:t>. Maintaining a logbook for duration of use or built-in timer in the device is useful. </a:t>
            </a:r>
            <a:r>
              <a:rPr lang="en-GB" dirty="0" smtClean="0">
                <a:solidFill>
                  <a:srgbClr val="000000"/>
                </a:solidFill>
                <a:latin typeface="Calibri Light" panose="020F0302020204030204"/>
              </a:rPr>
              <a:t>Keep </a:t>
            </a:r>
            <a:r>
              <a:rPr lang="en-GB" dirty="0">
                <a:solidFill>
                  <a:srgbClr val="000000"/>
                </a:solidFill>
                <a:latin typeface="Calibri Light" panose="020F0302020204030204"/>
              </a:rPr>
              <a:t>bulbs and reflectors dust free and do not cover the unit with cloth, charts or files as this will prevent circulation of air and heat the bulbs.</a:t>
            </a:r>
          </a:p>
        </p:txBody>
      </p:sp>
      <p:sp>
        <p:nvSpPr>
          <p:cNvPr id="9" name="Rechthoek 8"/>
          <p:cNvSpPr/>
          <p:nvPr/>
        </p:nvSpPr>
        <p:spPr>
          <a:xfrm>
            <a:off x="334307" y="5443828"/>
            <a:ext cx="6096000" cy="646331"/>
          </a:xfrm>
          <a:prstGeom prst="rect">
            <a:avLst/>
          </a:prstGeom>
        </p:spPr>
        <p:txBody>
          <a:bodyPr>
            <a:spAutoFit/>
          </a:bodyPr>
          <a:lstStyle/>
          <a:p>
            <a:pPr lvl="0"/>
            <a:r>
              <a:rPr lang="en-GB" dirty="0">
                <a:solidFill>
                  <a:srgbClr val="000000"/>
                </a:solidFill>
                <a:latin typeface="Calibri Light" panose="020F0302020204030204"/>
              </a:rPr>
              <a:t>Ensure that </a:t>
            </a:r>
            <a:r>
              <a:rPr lang="en-GB" dirty="0" smtClean="0">
                <a:solidFill>
                  <a:srgbClr val="000000"/>
                </a:solidFill>
                <a:latin typeface="Calibri Light" panose="020F0302020204030204"/>
              </a:rPr>
              <a:t>the supplier </a:t>
            </a:r>
            <a:r>
              <a:rPr lang="en-GB" dirty="0">
                <a:solidFill>
                  <a:srgbClr val="000000"/>
                </a:solidFill>
                <a:latin typeface="Calibri Light" panose="020F0302020204030204"/>
              </a:rPr>
              <a:t>of </a:t>
            </a:r>
            <a:r>
              <a:rPr lang="en-GB" dirty="0" smtClean="0">
                <a:solidFill>
                  <a:srgbClr val="000000"/>
                </a:solidFill>
                <a:latin typeface="Calibri Light" panose="020F0302020204030204"/>
              </a:rPr>
              <a:t>the unit </a:t>
            </a:r>
            <a:r>
              <a:rPr lang="en-GB" dirty="0">
                <a:solidFill>
                  <a:srgbClr val="000000"/>
                </a:solidFill>
                <a:latin typeface="Calibri Light" panose="020F0302020204030204"/>
              </a:rPr>
              <a:t>has </a:t>
            </a:r>
            <a:r>
              <a:rPr lang="en-GB" dirty="0" smtClean="0">
                <a:solidFill>
                  <a:srgbClr val="000000"/>
                </a:solidFill>
                <a:latin typeface="Calibri Light" panose="020F0302020204030204"/>
              </a:rPr>
              <a:t>a flux-meter </a:t>
            </a:r>
            <a:r>
              <a:rPr lang="en-GB" dirty="0">
                <a:solidFill>
                  <a:srgbClr val="000000"/>
                </a:solidFill>
                <a:latin typeface="Calibri Light" panose="020F0302020204030204"/>
              </a:rPr>
              <a:t>with him and checks the efficiency of the phototherapy unit periodically.</a:t>
            </a:r>
          </a:p>
        </p:txBody>
      </p:sp>
    </p:spTree>
    <p:extLst>
      <p:ext uri="{BB962C8B-B14F-4D97-AF65-F5344CB8AC3E}">
        <p14:creationId xmlns:p14="http://schemas.microsoft.com/office/powerpoint/2010/main" val="30818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2396996" y="2300130"/>
            <a:ext cx="8100484" cy="2246769"/>
          </a:xfrm>
          <a:prstGeom prst="rect">
            <a:avLst/>
          </a:prstGeom>
        </p:spPr>
        <p:txBody>
          <a:bodyPr wrap="square">
            <a:spAutoFit/>
          </a:bodyPr>
          <a:lstStyle/>
          <a:p>
            <a:r>
              <a:rPr lang="en-GB" sz="2000" dirty="0" smtClean="0">
                <a:latin typeface="+mj-lt"/>
              </a:rPr>
              <a:t>Always disinfect and clean the unit and accessories before any maintenance</a:t>
            </a:r>
          </a:p>
          <a:p>
            <a:r>
              <a:rPr lang="en-GB" sz="2000" dirty="0" smtClean="0">
                <a:latin typeface="+mj-lt"/>
              </a:rPr>
              <a:t>disconnect power supply before maintenance</a:t>
            </a:r>
          </a:p>
          <a:p>
            <a:r>
              <a:rPr lang="en-GB" sz="2000" dirty="0" smtClean="0">
                <a:latin typeface="+mj-lt"/>
              </a:rPr>
              <a:t>use original parts for maintenance</a:t>
            </a:r>
          </a:p>
          <a:p>
            <a:endParaRPr lang="en-GB" sz="2000" dirty="0">
              <a:latin typeface="+mj-lt"/>
            </a:endParaRPr>
          </a:p>
          <a:p>
            <a:r>
              <a:rPr lang="en-GB" sz="2000" dirty="0" smtClean="0">
                <a:latin typeface="+mj-lt"/>
              </a:rPr>
              <a:t>periodically check the insulation and the cable connection</a:t>
            </a:r>
          </a:p>
          <a:p>
            <a:endParaRPr lang="en-GB" sz="2000" dirty="0">
              <a:latin typeface="+mj-lt"/>
            </a:endParaRPr>
          </a:p>
          <a:p>
            <a:r>
              <a:rPr lang="en-GB" sz="2000" dirty="0" smtClean="0">
                <a:latin typeface="+mj-lt"/>
              </a:rPr>
              <a:t>check the temperature measuring system </a:t>
            </a:r>
          </a:p>
        </p:txBody>
      </p:sp>
    </p:spTree>
    <p:extLst>
      <p:ext uri="{BB962C8B-B14F-4D97-AF65-F5344CB8AC3E}">
        <p14:creationId xmlns:p14="http://schemas.microsoft.com/office/powerpoint/2010/main" val="1014410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3442375"/>
            <a:ext cx="8226032" cy="1661993"/>
          </a:xfrm>
          <a:prstGeom prst="rect">
            <a:avLst/>
          </a:prstGeom>
        </p:spPr>
        <p:txBody>
          <a:bodyPr wrap="square">
            <a:spAutoFit/>
          </a:bodyPr>
          <a:lstStyle/>
          <a:p>
            <a:r>
              <a:rPr lang="en-GB" dirty="0" smtClean="0">
                <a:solidFill>
                  <a:srgbClr val="000000"/>
                </a:solidFill>
                <a:latin typeface="+mj-lt"/>
                <a:ea typeface="SimHei" panose="02010609060101010101" pitchFamily="49" charset="-122"/>
              </a:rPr>
              <a:t>Using </a:t>
            </a:r>
            <a:r>
              <a:rPr lang="en-GB" dirty="0">
                <a:solidFill>
                  <a:srgbClr val="000000"/>
                </a:solidFill>
                <a:latin typeface="+mj-lt"/>
                <a:ea typeface="SimHei" panose="02010609060101010101" pitchFamily="49" charset="-122"/>
              </a:rPr>
              <a:t>the </a:t>
            </a:r>
            <a:r>
              <a:rPr lang="en-GB" b="1" dirty="0">
                <a:solidFill>
                  <a:srgbClr val="7030A0"/>
                </a:solidFill>
                <a:latin typeface="+mj-lt"/>
                <a:ea typeface="SimHei" panose="02010609060101010101" pitchFamily="49" charset="-122"/>
              </a:rPr>
              <a:t>wrong replacement tubes </a:t>
            </a:r>
            <a:r>
              <a:rPr lang="en-GB" dirty="0">
                <a:solidFill>
                  <a:srgbClr val="000000"/>
                </a:solidFill>
                <a:latin typeface="+mj-lt"/>
                <a:ea typeface="SimHei" panose="02010609060101010101" pitchFamily="49" charset="-122"/>
              </a:rPr>
              <a:t>may result in ineffective phototherapy and may expose infants to excessive UV or IR irradiation, causing </a:t>
            </a:r>
            <a:r>
              <a:rPr lang="en-GB" b="1" dirty="0">
                <a:solidFill>
                  <a:srgbClr val="7030A0"/>
                </a:solidFill>
                <a:latin typeface="+mj-lt"/>
                <a:ea typeface="SimHei" panose="02010609060101010101" pitchFamily="49" charset="-122"/>
              </a:rPr>
              <a:t>overheating</a:t>
            </a:r>
            <a:r>
              <a:rPr lang="en-GB" dirty="0">
                <a:solidFill>
                  <a:srgbClr val="000000"/>
                </a:solidFill>
                <a:latin typeface="+mj-lt"/>
                <a:ea typeface="SimHei" panose="02010609060101010101" pitchFamily="49" charset="-122"/>
              </a:rPr>
              <a:t> </a:t>
            </a:r>
            <a:r>
              <a:rPr lang="en-GB" dirty="0" smtClean="0">
                <a:solidFill>
                  <a:srgbClr val="000000"/>
                </a:solidFill>
                <a:latin typeface="+mj-lt"/>
                <a:ea typeface="SimHei" panose="02010609060101010101" pitchFamily="49" charset="-122"/>
              </a:rPr>
              <a:t>and </a:t>
            </a:r>
            <a:r>
              <a:rPr lang="en-GB" b="1" dirty="0" smtClean="0">
                <a:solidFill>
                  <a:srgbClr val="7030A0"/>
                </a:solidFill>
                <a:latin typeface="+mj-lt"/>
                <a:ea typeface="SimHei" panose="02010609060101010101" pitchFamily="49" charset="-122"/>
              </a:rPr>
              <a:t>burns</a:t>
            </a:r>
            <a:r>
              <a:rPr lang="en-GB" dirty="0">
                <a:solidFill>
                  <a:srgbClr val="000000"/>
                </a:solidFill>
                <a:latin typeface="+mj-lt"/>
                <a:ea typeface="SimHei" panose="02010609060101010101" pitchFamily="49" charset="-122"/>
              </a:rPr>
              <a:t>. </a:t>
            </a:r>
            <a:endParaRPr lang="en-GB" dirty="0" smtClean="0">
              <a:solidFill>
                <a:srgbClr val="000000"/>
              </a:solidFill>
              <a:latin typeface="+mj-lt"/>
              <a:ea typeface="SimHei" panose="02010609060101010101" pitchFamily="49" charset="-122"/>
            </a:endParaRPr>
          </a:p>
          <a:p>
            <a:endParaRPr lang="en-GB" sz="1200" dirty="0" smtClean="0">
              <a:solidFill>
                <a:srgbClr val="000000"/>
              </a:solidFill>
              <a:latin typeface="+mj-lt"/>
              <a:ea typeface="SimHei" panose="02010609060101010101" pitchFamily="49" charset="-122"/>
            </a:endParaRPr>
          </a:p>
          <a:p>
            <a:r>
              <a:rPr lang="en-GB" dirty="0" smtClean="0">
                <a:solidFill>
                  <a:srgbClr val="000000"/>
                </a:solidFill>
                <a:latin typeface="+mj-lt"/>
                <a:ea typeface="SimHei" panose="02010609060101010101" pitchFamily="49" charset="-122"/>
              </a:rPr>
              <a:t>UV radiation is associated with such adverse effects as erythema and skin tanning, which can contribute to skin cancer. In addition, overheating can cause dehydration and complicate other conditions.</a:t>
            </a:r>
          </a:p>
        </p:txBody>
      </p:sp>
      <p:sp>
        <p:nvSpPr>
          <p:cNvPr id="5" name="Rechthoek 4"/>
          <p:cNvSpPr/>
          <p:nvPr/>
        </p:nvSpPr>
        <p:spPr>
          <a:xfrm>
            <a:off x="412130" y="5225645"/>
            <a:ext cx="8654049" cy="646331"/>
          </a:xfrm>
          <a:prstGeom prst="rect">
            <a:avLst/>
          </a:prstGeom>
        </p:spPr>
        <p:txBody>
          <a:bodyPr wrap="square">
            <a:spAutoFit/>
          </a:bodyPr>
          <a:lstStyle/>
          <a:p>
            <a:pPr lvl="0"/>
            <a:r>
              <a:rPr lang="en-GB" dirty="0" smtClean="0">
                <a:solidFill>
                  <a:srgbClr val="000000"/>
                </a:solidFill>
                <a:latin typeface="Calibri Light" panose="020F0302020204030204"/>
                <a:ea typeface="SimHei" panose="02010609060101010101" pitchFamily="49" charset="-122"/>
              </a:rPr>
              <a:t>If </a:t>
            </a:r>
            <a:r>
              <a:rPr lang="en-GB" dirty="0">
                <a:solidFill>
                  <a:srgbClr val="000000"/>
                </a:solidFill>
                <a:latin typeface="Calibri Light" panose="020F0302020204030204"/>
                <a:ea typeface="SimHei" panose="02010609060101010101" pitchFamily="49" charset="-122"/>
              </a:rPr>
              <a:t>tubes other than those specified by the manufacturer are to be used, verify with a radiometer that they are </a:t>
            </a:r>
            <a:r>
              <a:rPr lang="en-GB" dirty="0" smtClean="0">
                <a:solidFill>
                  <a:srgbClr val="000000"/>
                </a:solidFill>
                <a:latin typeface="Calibri Light" panose="020F0302020204030204"/>
                <a:ea typeface="SimHei" panose="02010609060101010101" pitchFamily="49" charset="-122"/>
              </a:rPr>
              <a:t>appropriate (transmit light in the right frequency range).</a:t>
            </a:r>
            <a:endParaRPr lang="en-GB" dirty="0">
              <a:solidFill>
                <a:srgbClr val="000000"/>
              </a:solidFill>
              <a:latin typeface="Calibri Light" panose="020F0302020204030204"/>
              <a:ea typeface="SimHei" panose="02010609060101010101" pitchFamily="49" charset="-122"/>
            </a:endParaRPr>
          </a:p>
        </p:txBody>
      </p:sp>
      <p:sp>
        <p:nvSpPr>
          <p:cNvPr id="9" name="Rechthoek 8"/>
          <p:cNvSpPr/>
          <p:nvPr/>
        </p:nvSpPr>
        <p:spPr>
          <a:xfrm>
            <a:off x="412130" y="1443662"/>
            <a:ext cx="11338883" cy="1846659"/>
          </a:xfrm>
          <a:prstGeom prst="rect">
            <a:avLst/>
          </a:prstGeom>
        </p:spPr>
        <p:txBody>
          <a:bodyPr wrap="square">
            <a:spAutoFit/>
          </a:bodyPr>
          <a:lstStyle/>
          <a:p>
            <a:r>
              <a:rPr lang="en-GB" dirty="0" smtClean="0">
                <a:latin typeface="+mj-lt"/>
              </a:rPr>
              <a:t>Ultraviolet </a:t>
            </a:r>
            <a:r>
              <a:rPr lang="en-GB" dirty="0">
                <a:latin typeface="+mj-lt"/>
              </a:rPr>
              <a:t>(280 to 400 nm) or near-infrared (780 to </a:t>
            </a:r>
            <a:r>
              <a:rPr lang="en-GB" dirty="0" smtClean="0">
                <a:latin typeface="+mj-lt"/>
              </a:rPr>
              <a:t>1,400  nm</a:t>
            </a:r>
            <a:r>
              <a:rPr lang="en-GB" dirty="0">
                <a:latin typeface="+mj-lt"/>
              </a:rPr>
              <a:t>) radiation must be </a:t>
            </a:r>
            <a:r>
              <a:rPr lang="en-GB" b="1" dirty="0">
                <a:solidFill>
                  <a:srgbClr val="7030A0"/>
                </a:solidFill>
                <a:latin typeface="+mj-lt"/>
              </a:rPr>
              <a:t>filtered </a:t>
            </a:r>
            <a:r>
              <a:rPr lang="en-GB" dirty="0">
                <a:latin typeface="+mj-lt"/>
              </a:rPr>
              <a:t>because at high enough levels</a:t>
            </a:r>
            <a:r>
              <a:rPr lang="en-GB" dirty="0" smtClean="0">
                <a:latin typeface="+mj-lt"/>
              </a:rPr>
              <a:t>, both </a:t>
            </a:r>
            <a:r>
              <a:rPr lang="en-GB" dirty="0">
                <a:latin typeface="+mj-lt"/>
              </a:rPr>
              <a:t>types of radiation can damage the eyes and skin. </a:t>
            </a:r>
            <a:endParaRPr lang="en-GB" dirty="0" smtClean="0">
              <a:latin typeface="+mj-lt"/>
            </a:endParaRPr>
          </a:p>
          <a:p>
            <a:endParaRPr lang="en-GB" sz="1000" dirty="0">
              <a:latin typeface="+mj-lt"/>
            </a:endParaRPr>
          </a:p>
          <a:p>
            <a:r>
              <a:rPr lang="en-GB" dirty="0" smtClean="0">
                <a:latin typeface="+mj-lt"/>
              </a:rPr>
              <a:t>Known common </a:t>
            </a:r>
            <a:r>
              <a:rPr lang="en-GB" dirty="0">
                <a:latin typeface="+mj-lt"/>
              </a:rPr>
              <a:t>side effects of phototherapy include changes in </a:t>
            </a:r>
            <a:r>
              <a:rPr lang="en-GB" dirty="0" smtClean="0">
                <a:latin typeface="+mj-lt"/>
              </a:rPr>
              <a:t>body temperature</a:t>
            </a:r>
            <a:r>
              <a:rPr lang="en-GB" dirty="0">
                <a:latin typeface="+mj-lt"/>
              </a:rPr>
              <a:t>, insensible water loss, and </a:t>
            </a:r>
            <a:r>
              <a:rPr lang="en-GB" dirty="0" smtClean="0">
                <a:latin typeface="+mj-lt"/>
              </a:rPr>
              <a:t>diarrhoea. </a:t>
            </a:r>
          </a:p>
          <a:p>
            <a:endParaRPr lang="en-GB" sz="1000" dirty="0">
              <a:latin typeface="+mj-lt"/>
            </a:endParaRPr>
          </a:p>
          <a:p>
            <a:r>
              <a:rPr lang="en-GB" dirty="0" smtClean="0">
                <a:latin typeface="+mj-lt"/>
              </a:rPr>
              <a:t>With fiber-optic units</a:t>
            </a:r>
            <a:r>
              <a:rPr lang="en-GB" dirty="0">
                <a:latin typeface="+mj-lt"/>
              </a:rPr>
              <a:t>, a blanket can be wrapped </a:t>
            </a:r>
            <a:r>
              <a:rPr lang="en-GB" dirty="0" smtClean="0">
                <a:latin typeface="+mj-lt"/>
              </a:rPr>
              <a:t>around the </a:t>
            </a:r>
            <a:r>
              <a:rPr lang="en-GB" dirty="0">
                <a:latin typeface="+mj-lt"/>
              </a:rPr>
              <a:t>infant and </a:t>
            </a:r>
            <a:r>
              <a:rPr lang="en-GB" dirty="0" smtClean="0">
                <a:latin typeface="+mj-lt"/>
              </a:rPr>
              <a:t>fiber-optic </a:t>
            </a:r>
            <a:r>
              <a:rPr lang="en-GB" dirty="0">
                <a:latin typeface="+mj-lt"/>
              </a:rPr>
              <a:t>pad to </a:t>
            </a:r>
            <a:r>
              <a:rPr lang="en-GB" dirty="0" smtClean="0">
                <a:latin typeface="+mj-lt"/>
              </a:rPr>
              <a:t>minimize fluctuations </a:t>
            </a:r>
            <a:r>
              <a:rPr lang="en-GB" dirty="0">
                <a:latin typeface="+mj-lt"/>
              </a:rPr>
              <a:t>in body temperature.</a:t>
            </a: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l="6425" r="31276"/>
          <a:stretch/>
        </p:blipFill>
        <p:spPr>
          <a:xfrm>
            <a:off x="9163455" y="3168538"/>
            <a:ext cx="2238949" cy="2866168"/>
          </a:xfrm>
          <a:prstGeom prst="rect">
            <a:avLst/>
          </a:prstGeom>
        </p:spPr>
      </p:pic>
    </p:spTree>
    <p:extLst>
      <p:ext uri="{BB962C8B-B14F-4D97-AF65-F5344CB8AC3E}">
        <p14:creationId xmlns:p14="http://schemas.microsoft.com/office/powerpoint/2010/main" val="100851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Competitive Features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602192" y="1481717"/>
            <a:ext cx="6076950" cy="4562475"/>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2462" y="1346500"/>
            <a:ext cx="3643279" cy="4926223"/>
          </a:xfrm>
          <a:prstGeom prst="rect">
            <a:avLst/>
          </a:prstGeom>
        </p:spPr>
      </p:pic>
    </p:spTree>
    <p:extLst>
      <p:ext uri="{BB962C8B-B14F-4D97-AF65-F5344CB8AC3E}">
        <p14:creationId xmlns:p14="http://schemas.microsoft.com/office/powerpoint/2010/main" val="2433768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75345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Hyper-</a:t>
            </a:r>
            <a:r>
              <a:rPr lang="en-GB" sz="4000" b="1" kern="0" dirty="0" err="1"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bilirubinemia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364813" y="1420899"/>
            <a:ext cx="5985188" cy="923330"/>
          </a:xfrm>
          <a:prstGeom prst="rect">
            <a:avLst/>
          </a:prstGeom>
        </p:spPr>
        <p:txBody>
          <a:bodyPr wrap="square">
            <a:spAutoFit/>
          </a:bodyPr>
          <a:lstStyle/>
          <a:p>
            <a:r>
              <a:rPr lang="en-GB" dirty="0" smtClean="0">
                <a:latin typeface="+mj-lt"/>
              </a:rPr>
              <a:t>A </a:t>
            </a:r>
            <a:r>
              <a:rPr lang="en-GB" b="1" dirty="0" smtClean="0">
                <a:solidFill>
                  <a:srgbClr val="7030A0"/>
                </a:solidFill>
                <a:latin typeface="+mj-lt"/>
              </a:rPr>
              <a:t>phototherapy device</a:t>
            </a:r>
            <a:r>
              <a:rPr lang="en-GB" dirty="0" smtClean="0">
                <a:latin typeface="+mj-lt"/>
              </a:rPr>
              <a:t> is </a:t>
            </a:r>
            <a:r>
              <a:rPr lang="en-GB" dirty="0">
                <a:latin typeface="+mj-lt"/>
              </a:rPr>
              <a:t>used to treat hyper-</a:t>
            </a:r>
            <a:r>
              <a:rPr lang="en-GB" dirty="0" err="1">
                <a:latin typeface="+mj-lt"/>
              </a:rPr>
              <a:t>bilirubinemia</a:t>
            </a:r>
            <a:r>
              <a:rPr lang="en-GB" dirty="0">
                <a:latin typeface="+mj-lt"/>
              </a:rPr>
              <a:t>, </a:t>
            </a:r>
            <a:r>
              <a:rPr lang="en-GB" dirty="0" smtClean="0">
                <a:latin typeface="+mj-lt"/>
              </a:rPr>
              <a:t>a disease which often occurs in babies and is characterized </a:t>
            </a:r>
            <a:r>
              <a:rPr lang="en-GB" dirty="0">
                <a:latin typeface="+mj-lt"/>
              </a:rPr>
              <a:t>by </a:t>
            </a:r>
            <a:r>
              <a:rPr lang="en-GB" dirty="0" smtClean="0">
                <a:latin typeface="+mj-lt"/>
              </a:rPr>
              <a:t>high </a:t>
            </a:r>
            <a:r>
              <a:rPr lang="en-GB" b="1" dirty="0" smtClean="0">
                <a:solidFill>
                  <a:srgbClr val="7030A0"/>
                </a:solidFill>
                <a:latin typeface="+mj-lt"/>
              </a:rPr>
              <a:t>bilirubin</a:t>
            </a:r>
            <a:r>
              <a:rPr lang="en-GB" dirty="0" smtClean="0">
                <a:latin typeface="+mj-lt"/>
              </a:rPr>
              <a:t> </a:t>
            </a:r>
            <a:r>
              <a:rPr lang="en-GB" dirty="0">
                <a:latin typeface="+mj-lt"/>
              </a:rPr>
              <a:t>concentrations in the blood. </a:t>
            </a:r>
            <a:endParaRPr lang="en-GB" dirty="0" smtClean="0">
              <a:latin typeface="+mj-lt"/>
            </a:endParaRPr>
          </a:p>
        </p:txBody>
      </p:sp>
      <p:sp>
        <p:nvSpPr>
          <p:cNvPr id="3" name="Rechthoek 2"/>
          <p:cNvSpPr/>
          <p:nvPr/>
        </p:nvSpPr>
        <p:spPr>
          <a:xfrm>
            <a:off x="364813" y="2553309"/>
            <a:ext cx="6078722" cy="1200329"/>
          </a:xfrm>
          <a:prstGeom prst="rect">
            <a:avLst/>
          </a:prstGeom>
        </p:spPr>
        <p:txBody>
          <a:bodyPr wrap="square">
            <a:spAutoFit/>
          </a:bodyPr>
          <a:lstStyle/>
          <a:p>
            <a:pPr lvl="0"/>
            <a:r>
              <a:rPr lang="en-GB" dirty="0" smtClean="0">
                <a:solidFill>
                  <a:srgbClr val="000000"/>
                </a:solidFill>
                <a:latin typeface="Calibri Light" panose="020F0302020204030204"/>
              </a:rPr>
              <a:t>Bilirubin is </a:t>
            </a:r>
            <a:r>
              <a:rPr lang="en-GB" dirty="0">
                <a:solidFill>
                  <a:srgbClr val="000000"/>
                </a:solidFill>
                <a:latin typeface="Calibri Light" panose="020F0302020204030204"/>
              </a:rPr>
              <a:t>a </a:t>
            </a:r>
            <a:r>
              <a:rPr lang="en-GB" dirty="0" smtClean="0">
                <a:solidFill>
                  <a:srgbClr val="000000"/>
                </a:solidFill>
                <a:latin typeface="Calibri Light" panose="020F0302020204030204"/>
              </a:rPr>
              <a:t>normal, yellow, product </a:t>
            </a:r>
            <a:r>
              <a:rPr lang="en-GB" dirty="0">
                <a:solidFill>
                  <a:srgbClr val="000000"/>
                </a:solidFill>
                <a:latin typeface="Calibri Light" panose="020F0302020204030204"/>
              </a:rPr>
              <a:t>of </a:t>
            </a:r>
            <a:r>
              <a:rPr lang="en-GB" b="1" dirty="0">
                <a:solidFill>
                  <a:srgbClr val="7030A0"/>
                </a:solidFill>
                <a:latin typeface="Calibri Light" panose="020F0302020204030204"/>
              </a:rPr>
              <a:t>hemoglobin breakdown</a:t>
            </a:r>
            <a:r>
              <a:rPr lang="en-GB" dirty="0">
                <a:solidFill>
                  <a:srgbClr val="000000"/>
                </a:solidFill>
                <a:latin typeface="Calibri Light" panose="020F0302020204030204"/>
              </a:rPr>
              <a:t>, caused by the body's clearance of </a:t>
            </a:r>
            <a:r>
              <a:rPr lang="en-GB" b="1" dirty="0">
                <a:solidFill>
                  <a:srgbClr val="7030A0"/>
                </a:solidFill>
                <a:latin typeface="Calibri Light" panose="020F0302020204030204"/>
              </a:rPr>
              <a:t>aged red blood cells </a:t>
            </a:r>
            <a:r>
              <a:rPr lang="en-GB" dirty="0">
                <a:solidFill>
                  <a:srgbClr val="000000"/>
                </a:solidFill>
                <a:latin typeface="Calibri Light" panose="020F0302020204030204"/>
              </a:rPr>
              <a:t>which contain hemoglobin</a:t>
            </a:r>
            <a:r>
              <a:rPr lang="en-GB" dirty="0" smtClean="0">
                <a:solidFill>
                  <a:srgbClr val="000000"/>
                </a:solidFill>
                <a:latin typeface="Calibri Light" panose="020F0302020204030204"/>
              </a:rPr>
              <a:t>. It remains </a:t>
            </a:r>
            <a:r>
              <a:rPr lang="en-GB" dirty="0">
                <a:solidFill>
                  <a:srgbClr val="000000"/>
                </a:solidFill>
                <a:latin typeface="Calibri Light" panose="020F0302020204030204"/>
              </a:rPr>
              <a:t>in the body until the </a:t>
            </a:r>
            <a:r>
              <a:rPr lang="en-GB" dirty="0" smtClean="0">
                <a:solidFill>
                  <a:srgbClr val="000000"/>
                </a:solidFill>
                <a:latin typeface="Calibri Light" panose="020F0302020204030204"/>
              </a:rPr>
              <a:t>liver converts </a:t>
            </a:r>
            <a:r>
              <a:rPr lang="en-GB" dirty="0">
                <a:solidFill>
                  <a:srgbClr val="000000"/>
                </a:solidFill>
                <a:latin typeface="Calibri Light" panose="020F0302020204030204"/>
              </a:rPr>
              <a:t>it to a form that can be excreted. </a:t>
            </a:r>
          </a:p>
        </p:txBody>
      </p:sp>
      <p:sp>
        <p:nvSpPr>
          <p:cNvPr id="5" name="Rechthoek 4"/>
          <p:cNvSpPr/>
          <p:nvPr/>
        </p:nvSpPr>
        <p:spPr>
          <a:xfrm>
            <a:off x="353609" y="5176169"/>
            <a:ext cx="11460019" cy="923330"/>
          </a:xfrm>
          <a:prstGeom prst="rect">
            <a:avLst/>
          </a:prstGeom>
        </p:spPr>
        <p:txBody>
          <a:bodyPr wrap="square">
            <a:spAutoFit/>
          </a:bodyPr>
          <a:lstStyle/>
          <a:p>
            <a:pPr lvl="0"/>
            <a:r>
              <a:rPr lang="en-GB" b="1" dirty="0">
                <a:solidFill>
                  <a:srgbClr val="7030A0"/>
                </a:solidFill>
                <a:latin typeface="Calibri Light" panose="020F0302020204030204"/>
              </a:rPr>
              <a:t>Jaundice,</a:t>
            </a:r>
            <a:r>
              <a:rPr lang="en-GB" dirty="0">
                <a:solidFill>
                  <a:srgbClr val="000000"/>
                </a:solidFill>
                <a:latin typeface="Calibri Light" panose="020F0302020204030204"/>
              </a:rPr>
              <a:t> a yellowish discoloration of the skin, eyes, and </a:t>
            </a:r>
            <a:r>
              <a:rPr lang="en-GB" dirty="0" smtClean="0">
                <a:solidFill>
                  <a:srgbClr val="000000"/>
                </a:solidFill>
                <a:latin typeface="Calibri Light" panose="020F0302020204030204"/>
              </a:rPr>
              <a:t>mucous </a:t>
            </a:r>
            <a:r>
              <a:rPr lang="en-GB" dirty="0">
                <a:solidFill>
                  <a:srgbClr val="000000"/>
                </a:solidFill>
                <a:latin typeface="Calibri Light" panose="020F0302020204030204"/>
              </a:rPr>
              <a:t>membranes, results when bilirubin levels in the blood are too high. High bilirubin levels can be caused by the </a:t>
            </a:r>
            <a:r>
              <a:rPr lang="en-GB" b="1" dirty="0">
                <a:solidFill>
                  <a:srgbClr val="7030A0"/>
                </a:solidFill>
                <a:latin typeface="Calibri Light" panose="020F0302020204030204"/>
              </a:rPr>
              <a:t>inability of an immature liver </a:t>
            </a:r>
            <a:r>
              <a:rPr lang="en-GB" dirty="0">
                <a:solidFill>
                  <a:srgbClr val="000000"/>
                </a:solidFill>
                <a:latin typeface="Calibri Light" panose="020F0302020204030204"/>
              </a:rPr>
              <a:t>to process high levels of bilirubin, particularly in neonates.</a:t>
            </a:r>
          </a:p>
        </p:txBody>
      </p:sp>
      <p:sp>
        <p:nvSpPr>
          <p:cNvPr id="6" name="Rechthoek 5"/>
          <p:cNvSpPr/>
          <p:nvPr/>
        </p:nvSpPr>
        <p:spPr>
          <a:xfrm>
            <a:off x="353609" y="4007255"/>
            <a:ext cx="5900522" cy="923330"/>
          </a:xfrm>
          <a:prstGeom prst="rect">
            <a:avLst/>
          </a:prstGeom>
        </p:spPr>
        <p:txBody>
          <a:bodyPr wrap="square">
            <a:spAutoFit/>
          </a:bodyPr>
          <a:lstStyle/>
          <a:p>
            <a:r>
              <a:rPr lang="en-GB" dirty="0" smtClean="0">
                <a:latin typeface="+mj-lt"/>
              </a:rPr>
              <a:t>Bilirubin </a:t>
            </a:r>
            <a:r>
              <a:rPr lang="en-GB" dirty="0">
                <a:latin typeface="+mj-lt"/>
              </a:rPr>
              <a:t>is excreted in </a:t>
            </a:r>
            <a:r>
              <a:rPr lang="en-GB" b="1" dirty="0">
                <a:solidFill>
                  <a:srgbClr val="7030A0"/>
                </a:solidFill>
                <a:latin typeface="+mj-lt"/>
              </a:rPr>
              <a:t>bile</a:t>
            </a:r>
            <a:r>
              <a:rPr lang="en-GB" dirty="0">
                <a:latin typeface="+mj-lt"/>
              </a:rPr>
              <a:t> and </a:t>
            </a:r>
            <a:r>
              <a:rPr lang="en-GB" b="1" dirty="0">
                <a:solidFill>
                  <a:srgbClr val="7030A0"/>
                </a:solidFill>
                <a:latin typeface="+mj-lt"/>
              </a:rPr>
              <a:t>urine</a:t>
            </a:r>
            <a:r>
              <a:rPr lang="en-GB" dirty="0">
                <a:latin typeface="+mj-lt"/>
              </a:rPr>
              <a:t>, and elevated levels may indicate certain diseases. It is responsible for the yellow </a:t>
            </a:r>
            <a:r>
              <a:rPr lang="en-GB" dirty="0" smtClean="0">
                <a:latin typeface="+mj-lt"/>
              </a:rPr>
              <a:t>colour </a:t>
            </a:r>
            <a:r>
              <a:rPr lang="en-GB" dirty="0">
                <a:latin typeface="+mj-lt"/>
              </a:rPr>
              <a:t>of </a:t>
            </a:r>
            <a:r>
              <a:rPr lang="en-GB" b="1" dirty="0">
                <a:solidFill>
                  <a:srgbClr val="7030A0"/>
                </a:solidFill>
                <a:latin typeface="+mj-lt"/>
              </a:rPr>
              <a:t>bruises</a:t>
            </a:r>
            <a:r>
              <a:rPr lang="en-GB" dirty="0">
                <a:latin typeface="+mj-lt"/>
              </a:rPr>
              <a:t> and the yellow discoloration in </a:t>
            </a:r>
            <a:r>
              <a:rPr lang="en-GB" b="1" dirty="0">
                <a:solidFill>
                  <a:srgbClr val="7030A0"/>
                </a:solidFill>
                <a:latin typeface="+mj-lt"/>
              </a:rPr>
              <a:t>jaundice.</a:t>
            </a:r>
            <a:r>
              <a:rPr lang="en-GB" dirty="0">
                <a:latin typeface="+mj-lt"/>
              </a:rPr>
              <a:t> </a:t>
            </a:r>
          </a:p>
        </p:txBody>
      </p:sp>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2586" y="1420899"/>
            <a:ext cx="5007024" cy="3333248"/>
          </a:xfrm>
          <a:prstGeom prst="rect">
            <a:avLst/>
          </a:prstGeom>
        </p:spPr>
      </p:pic>
      <p:sp>
        <p:nvSpPr>
          <p:cNvPr id="13"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35375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Phototherapy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12130" y="2340898"/>
            <a:ext cx="6096000" cy="1200329"/>
          </a:xfrm>
          <a:prstGeom prst="rect">
            <a:avLst/>
          </a:prstGeom>
        </p:spPr>
        <p:txBody>
          <a:bodyPr wrap="square">
            <a:spAutoFit/>
          </a:bodyPr>
          <a:lstStyle/>
          <a:p>
            <a:pPr lvl="0"/>
            <a:r>
              <a:rPr lang="en-GB" dirty="0">
                <a:solidFill>
                  <a:srgbClr val="000000"/>
                </a:solidFill>
                <a:latin typeface="Calibri Light" panose="020F0302020204030204"/>
              </a:rPr>
              <a:t>This condition affects up to 60% of all babies in the first week of life; most of these </a:t>
            </a:r>
            <a:r>
              <a:rPr lang="en-GB" dirty="0" smtClean="0">
                <a:solidFill>
                  <a:srgbClr val="000000"/>
                </a:solidFill>
                <a:latin typeface="Calibri Light" panose="020F0302020204030204"/>
              </a:rPr>
              <a:t>are ‘normal’ and do </a:t>
            </a:r>
            <a:r>
              <a:rPr lang="en-GB" dirty="0">
                <a:solidFill>
                  <a:srgbClr val="000000"/>
                </a:solidFill>
                <a:latin typeface="Calibri Light" panose="020F0302020204030204"/>
              </a:rPr>
              <a:t>not require treatment. </a:t>
            </a:r>
            <a:endParaRPr lang="en-GB" sz="800" dirty="0">
              <a:solidFill>
                <a:srgbClr val="000000"/>
              </a:solidFill>
              <a:latin typeface="Calibri Light" panose="020F0302020204030204"/>
            </a:endParaRPr>
          </a:p>
          <a:p>
            <a:pPr lvl="0"/>
            <a:r>
              <a:rPr lang="en-GB" dirty="0" smtClean="0">
                <a:solidFill>
                  <a:srgbClr val="000000"/>
                </a:solidFill>
                <a:latin typeface="Calibri Light" panose="020F0302020204030204"/>
              </a:rPr>
              <a:t>Neonatal </a:t>
            </a:r>
            <a:r>
              <a:rPr lang="en-GB" dirty="0">
                <a:solidFill>
                  <a:srgbClr val="000000"/>
                </a:solidFill>
                <a:latin typeface="Calibri Light" panose="020F0302020204030204"/>
              </a:rPr>
              <a:t>jaundice can make the new-born sleepy and interfere with feeding. </a:t>
            </a:r>
            <a:endParaRPr lang="en-GB" dirty="0" smtClean="0">
              <a:solidFill>
                <a:srgbClr val="000000"/>
              </a:solidFill>
              <a:latin typeface="Calibri Light" panose="020F0302020204030204"/>
            </a:endParaRPr>
          </a:p>
        </p:txBody>
      </p:sp>
      <p:sp>
        <p:nvSpPr>
          <p:cNvPr id="13" name="Rechthoek 12"/>
          <p:cNvSpPr/>
          <p:nvPr/>
        </p:nvSpPr>
        <p:spPr>
          <a:xfrm>
            <a:off x="412130" y="1345659"/>
            <a:ext cx="10934700" cy="923330"/>
          </a:xfrm>
          <a:prstGeom prst="rect">
            <a:avLst/>
          </a:prstGeom>
        </p:spPr>
        <p:txBody>
          <a:bodyPr wrap="square">
            <a:spAutoFit/>
          </a:bodyPr>
          <a:lstStyle/>
          <a:p>
            <a:r>
              <a:rPr lang="en-GB" b="1" dirty="0">
                <a:solidFill>
                  <a:srgbClr val="7030A0"/>
                </a:solidFill>
                <a:latin typeface="+mj-lt"/>
              </a:rPr>
              <a:t>Neonatal jaundice </a:t>
            </a:r>
            <a:r>
              <a:rPr lang="en-GB" dirty="0" smtClean="0">
                <a:latin typeface="+mj-lt"/>
              </a:rPr>
              <a:t>or Neonatal hyperbilirubinemia (too high bilirubin level) is </a:t>
            </a:r>
            <a:r>
              <a:rPr lang="en-GB" dirty="0">
                <a:latin typeface="+mj-lt"/>
              </a:rPr>
              <a:t>a </a:t>
            </a:r>
            <a:r>
              <a:rPr lang="en-GB" b="1" dirty="0">
                <a:solidFill>
                  <a:srgbClr val="7030A0"/>
                </a:solidFill>
                <a:latin typeface="+mj-lt"/>
              </a:rPr>
              <a:t>yellowing of the skin </a:t>
            </a:r>
            <a:r>
              <a:rPr lang="en-GB" dirty="0">
                <a:latin typeface="+mj-lt"/>
              </a:rPr>
              <a:t>and other tissues of a </a:t>
            </a:r>
            <a:r>
              <a:rPr lang="en-GB" dirty="0" smtClean="0">
                <a:latin typeface="+mj-lt"/>
              </a:rPr>
              <a:t>new-born </a:t>
            </a:r>
            <a:r>
              <a:rPr lang="en-GB" dirty="0">
                <a:latin typeface="+mj-lt"/>
              </a:rPr>
              <a:t>infant. </a:t>
            </a:r>
            <a:r>
              <a:rPr lang="en-GB" dirty="0" smtClean="0">
                <a:latin typeface="+mj-lt"/>
              </a:rPr>
              <a:t>Jaundiced new-borns </a:t>
            </a:r>
            <a:r>
              <a:rPr lang="en-GB" dirty="0">
                <a:latin typeface="+mj-lt"/>
              </a:rPr>
              <a:t>have </a:t>
            </a:r>
            <a:r>
              <a:rPr lang="en-GB" b="1" dirty="0">
                <a:solidFill>
                  <a:srgbClr val="7030A0"/>
                </a:solidFill>
                <a:latin typeface="+mj-lt"/>
              </a:rPr>
              <a:t>yellow discoloration </a:t>
            </a:r>
            <a:r>
              <a:rPr lang="en-GB" dirty="0">
                <a:latin typeface="+mj-lt"/>
              </a:rPr>
              <a:t>of the white part of the eye, and yellowing of the face, extending down onto the </a:t>
            </a:r>
            <a:r>
              <a:rPr lang="en-GB" dirty="0" smtClean="0">
                <a:latin typeface="+mj-lt"/>
              </a:rPr>
              <a:t>chest. </a:t>
            </a: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1933" y="2243035"/>
            <a:ext cx="4400471" cy="3603430"/>
          </a:xfrm>
          <a:prstGeom prst="rect">
            <a:avLst/>
          </a:prstGeom>
        </p:spPr>
      </p:pic>
      <p:sp>
        <p:nvSpPr>
          <p:cNvPr id="4" name="Rechthoek 3"/>
          <p:cNvSpPr/>
          <p:nvPr/>
        </p:nvSpPr>
        <p:spPr>
          <a:xfrm>
            <a:off x="412130" y="3586763"/>
            <a:ext cx="6096000" cy="2308324"/>
          </a:xfrm>
          <a:prstGeom prst="rect">
            <a:avLst/>
          </a:prstGeom>
        </p:spPr>
        <p:txBody>
          <a:bodyPr>
            <a:spAutoFit/>
          </a:bodyPr>
          <a:lstStyle/>
          <a:p>
            <a:pPr lvl="0"/>
            <a:r>
              <a:rPr lang="en-GB" dirty="0" smtClean="0">
                <a:solidFill>
                  <a:srgbClr val="000000"/>
                </a:solidFill>
                <a:latin typeface="Calibri Light" panose="020F0302020204030204"/>
              </a:rPr>
              <a:t>Jaundice </a:t>
            </a:r>
            <a:r>
              <a:rPr lang="en-GB" dirty="0">
                <a:solidFill>
                  <a:srgbClr val="000000"/>
                </a:solidFill>
                <a:latin typeface="Calibri Light" panose="020F0302020204030204"/>
              </a:rPr>
              <a:t>may be normal or abnormal:</a:t>
            </a:r>
          </a:p>
          <a:p>
            <a:pPr marL="285750" lvl="0" indent="-285750">
              <a:buFont typeface="Arial" panose="020B0604020202020204" pitchFamily="34" charset="0"/>
              <a:buChar char="•"/>
            </a:pPr>
            <a:r>
              <a:rPr lang="en-GB" dirty="0" smtClean="0">
                <a:solidFill>
                  <a:srgbClr val="000000"/>
                </a:solidFill>
                <a:latin typeface="Calibri Light" panose="020F0302020204030204"/>
              </a:rPr>
              <a:t>It is </a:t>
            </a:r>
            <a:r>
              <a:rPr lang="en-GB" b="1" dirty="0" smtClean="0">
                <a:solidFill>
                  <a:srgbClr val="7030A0"/>
                </a:solidFill>
                <a:latin typeface="Calibri Light" panose="020F0302020204030204"/>
              </a:rPr>
              <a:t>normal</a:t>
            </a:r>
            <a:r>
              <a:rPr lang="en-GB" dirty="0" smtClean="0">
                <a:solidFill>
                  <a:srgbClr val="000000"/>
                </a:solidFill>
                <a:latin typeface="Calibri Light" panose="020F0302020204030204"/>
              </a:rPr>
              <a:t> (‘physiological’) if the skin </a:t>
            </a:r>
            <a:r>
              <a:rPr lang="en-GB" dirty="0">
                <a:solidFill>
                  <a:srgbClr val="000000"/>
                </a:solidFill>
                <a:latin typeface="Calibri Light" panose="020F0302020204030204"/>
              </a:rPr>
              <a:t>and eyes yellow but </a:t>
            </a:r>
            <a:r>
              <a:rPr lang="en-GB" dirty="0" smtClean="0">
                <a:solidFill>
                  <a:srgbClr val="000000"/>
                </a:solidFill>
                <a:latin typeface="Calibri Light" panose="020F0302020204030204"/>
              </a:rPr>
              <a:t>there are none </a:t>
            </a:r>
            <a:r>
              <a:rPr lang="en-GB" dirty="0">
                <a:solidFill>
                  <a:srgbClr val="000000"/>
                </a:solidFill>
                <a:latin typeface="Calibri Light" panose="020F0302020204030204"/>
              </a:rPr>
              <a:t>of the signs of abnormal jaundice below.</a:t>
            </a:r>
          </a:p>
          <a:p>
            <a:pPr marL="285750" lvl="0" indent="-285750">
              <a:buFont typeface="Arial" panose="020B0604020202020204" pitchFamily="34" charset="0"/>
              <a:buChar char="•"/>
            </a:pPr>
            <a:r>
              <a:rPr lang="en-GB" dirty="0" smtClean="0">
                <a:solidFill>
                  <a:srgbClr val="000000"/>
                </a:solidFill>
                <a:latin typeface="Calibri Light" panose="020F0302020204030204"/>
              </a:rPr>
              <a:t>It is </a:t>
            </a:r>
            <a:r>
              <a:rPr lang="en-GB" b="1" dirty="0" smtClean="0">
                <a:solidFill>
                  <a:srgbClr val="7030A0"/>
                </a:solidFill>
                <a:latin typeface="Calibri Light" panose="020F0302020204030204"/>
              </a:rPr>
              <a:t>abnormal</a:t>
            </a:r>
            <a:r>
              <a:rPr lang="en-GB" dirty="0" smtClean="0">
                <a:solidFill>
                  <a:srgbClr val="000000"/>
                </a:solidFill>
                <a:latin typeface="Calibri Light" panose="020F0302020204030204"/>
              </a:rPr>
              <a:t> </a:t>
            </a:r>
            <a:r>
              <a:rPr lang="en-GB" dirty="0">
                <a:solidFill>
                  <a:srgbClr val="000000"/>
                </a:solidFill>
                <a:latin typeface="Calibri Light" panose="020F0302020204030204"/>
              </a:rPr>
              <a:t>(non-physiological</a:t>
            </a:r>
            <a:r>
              <a:rPr lang="en-GB" dirty="0" smtClean="0">
                <a:solidFill>
                  <a:srgbClr val="000000"/>
                </a:solidFill>
                <a:latin typeface="Calibri Light" panose="020F0302020204030204"/>
              </a:rPr>
              <a:t>) if </a:t>
            </a:r>
          </a:p>
          <a:p>
            <a:pPr marL="742950" lvl="1" indent="-285750">
              <a:buFont typeface="Arial" panose="020B0604020202020204" pitchFamily="34" charset="0"/>
              <a:buChar char="•"/>
            </a:pPr>
            <a:r>
              <a:rPr lang="en-GB" dirty="0" smtClean="0">
                <a:solidFill>
                  <a:srgbClr val="000000"/>
                </a:solidFill>
                <a:latin typeface="Calibri Light" panose="020F0302020204030204"/>
              </a:rPr>
              <a:t>it starts </a:t>
            </a:r>
            <a:r>
              <a:rPr lang="en-GB" dirty="0">
                <a:solidFill>
                  <a:srgbClr val="000000"/>
                </a:solidFill>
                <a:latin typeface="Calibri Light" panose="020F0302020204030204"/>
              </a:rPr>
              <a:t>on the </a:t>
            </a:r>
            <a:r>
              <a:rPr lang="en-GB" dirty="0" smtClean="0">
                <a:solidFill>
                  <a:srgbClr val="000000"/>
                </a:solidFill>
                <a:latin typeface="Calibri Light" panose="020F0302020204030204"/>
              </a:rPr>
              <a:t>first </a:t>
            </a:r>
            <a:r>
              <a:rPr lang="en-GB" dirty="0">
                <a:solidFill>
                  <a:srgbClr val="000000"/>
                </a:solidFill>
                <a:latin typeface="Calibri Light" panose="020F0302020204030204"/>
              </a:rPr>
              <a:t>day of </a:t>
            </a:r>
            <a:r>
              <a:rPr lang="en-GB" dirty="0" smtClean="0">
                <a:solidFill>
                  <a:srgbClr val="000000"/>
                </a:solidFill>
                <a:latin typeface="Calibri Light" panose="020F0302020204030204"/>
              </a:rPr>
              <a:t>life and lasts &gt; </a:t>
            </a:r>
            <a:r>
              <a:rPr lang="en-GB" dirty="0">
                <a:solidFill>
                  <a:srgbClr val="000000"/>
                </a:solidFill>
                <a:latin typeface="Calibri Light" panose="020F0302020204030204"/>
              </a:rPr>
              <a:t>14 days in term and &gt; 21 days in preterm </a:t>
            </a:r>
            <a:r>
              <a:rPr lang="en-GB" dirty="0" smtClean="0">
                <a:solidFill>
                  <a:srgbClr val="000000"/>
                </a:solidFill>
                <a:latin typeface="Calibri Light" panose="020F0302020204030204"/>
              </a:rPr>
              <a:t>infants </a:t>
            </a:r>
          </a:p>
          <a:p>
            <a:pPr marL="742950" lvl="1" indent="-285750">
              <a:buFont typeface="Arial" panose="020B0604020202020204" pitchFamily="34" charset="0"/>
              <a:buChar char="•"/>
            </a:pPr>
            <a:r>
              <a:rPr lang="en-GB" dirty="0" smtClean="0">
                <a:solidFill>
                  <a:srgbClr val="000000"/>
                </a:solidFill>
                <a:latin typeface="Calibri Light" panose="020F0302020204030204"/>
              </a:rPr>
              <a:t>if it is accompanied with fever</a:t>
            </a:r>
          </a:p>
          <a:p>
            <a:r>
              <a:rPr lang="fr-FR" dirty="0" err="1">
                <a:solidFill>
                  <a:srgbClr val="000000"/>
                </a:solidFill>
                <a:latin typeface="Calibri Light" panose="020F0302020204030204"/>
              </a:rPr>
              <a:t>Extreme</a:t>
            </a:r>
            <a:r>
              <a:rPr lang="fr-FR" dirty="0">
                <a:solidFill>
                  <a:srgbClr val="000000"/>
                </a:solidFill>
                <a:latin typeface="Calibri Light" panose="020F0302020204030204"/>
              </a:rPr>
              <a:t> </a:t>
            </a:r>
            <a:r>
              <a:rPr lang="fr-FR" dirty="0" err="1">
                <a:solidFill>
                  <a:srgbClr val="000000"/>
                </a:solidFill>
                <a:latin typeface="Calibri Light" panose="020F0302020204030204"/>
              </a:rPr>
              <a:t>jaundice</a:t>
            </a:r>
            <a:r>
              <a:rPr lang="fr-FR" dirty="0">
                <a:solidFill>
                  <a:srgbClr val="000000"/>
                </a:solidFill>
                <a:latin typeface="Calibri Light" panose="020F0302020204030204"/>
              </a:rPr>
              <a:t> </a:t>
            </a:r>
            <a:r>
              <a:rPr lang="fr-FR" dirty="0" err="1">
                <a:solidFill>
                  <a:srgbClr val="000000"/>
                </a:solidFill>
                <a:latin typeface="Calibri Light" panose="020F0302020204030204"/>
              </a:rPr>
              <a:t>can</a:t>
            </a:r>
            <a:r>
              <a:rPr lang="fr-FR" dirty="0">
                <a:solidFill>
                  <a:srgbClr val="000000"/>
                </a:solidFill>
                <a:latin typeface="Calibri Light" panose="020F0302020204030204"/>
              </a:rPr>
              <a:t> cause permanent </a:t>
            </a:r>
            <a:r>
              <a:rPr lang="fr-FR" dirty="0" err="1">
                <a:solidFill>
                  <a:srgbClr val="000000"/>
                </a:solidFill>
                <a:latin typeface="Calibri Light" panose="020F0302020204030204"/>
              </a:rPr>
              <a:t>brain</a:t>
            </a:r>
            <a:r>
              <a:rPr lang="fr-FR" dirty="0">
                <a:solidFill>
                  <a:srgbClr val="000000"/>
                </a:solidFill>
                <a:latin typeface="Calibri Light" panose="020F0302020204030204"/>
              </a:rPr>
              <a:t> damage. </a:t>
            </a:r>
          </a:p>
        </p:txBody>
      </p:sp>
      <p:sp>
        <p:nvSpPr>
          <p:cNvPr id="6" name="Rechthoek 5"/>
          <p:cNvSpPr/>
          <p:nvPr/>
        </p:nvSpPr>
        <p:spPr>
          <a:xfrm>
            <a:off x="467704" y="5984605"/>
            <a:ext cx="9690946" cy="369332"/>
          </a:xfrm>
          <a:prstGeom prst="rect">
            <a:avLst/>
          </a:prstGeom>
        </p:spPr>
        <p:txBody>
          <a:bodyPr wrap="square">
            <a:spAutoFit/>
          </a:bodyPr>
          <a:lstStyle/>
          <a:p>
            <a:pPr lvl="0"/>
            <a:r>
              <a:rPr lang="en-GB" dirty="0">
                <a:solidFill>
                  <a:srgbClr val="000000"/>
                </a:solidFill>
                <a:latin typeface="Calibri Light" panose="020F0302020204030204"/>
              </a:rPr>
              <a:t>Abnormal jaundice may be due to a multiple causes including </a:t>
            </a:r>
            <a:r>
              <a:rPr lang="en-GB" b="1" dirty="0">
                <a:solidFill>
                  <a:srgbClr val="7030A0"/>
                </a:solidFill>
                <a:latin typeface="Calibri Light" panose="020F0302020204030204"/>
              </a:rPr>
              <a:t>bacterial infection </a:t>
            </a:r>
            <a:r>
              <a:rPr lang="en-GB" dirty="0">
                <a:solidFill>
                  <a:srgbClr val="000000"/>
                </a:solidFill>
                <a:latin typeface="Calibri Light" panose="020F0302020204030204"/>
              </a:rPr>
              <a:t>or </a:t>
            </a:r>
            <a:r>
              <a:rPr lang="en-GB" b="1" dirty="0">
                <a:solidFill>
                  <a:srgbClr val="7030A0"/>
                </a:solidFill>
                <a:latin typeface="Calibri Light" panose="020F0302020204030204"/>
              </a:rPr>
              <a:t>liver disease</a:t>
            </a:r>
            <a:r>
              <a:rPr lang="en-GB" dirty="0">
                <a:solidFill>
                  <a:srgbClr val="000000"/>
                </a:solidFill>
                <a:latin typeface="Calibri Light" panose="020F0302020204030204"/>
              </a:rPr>
              <a:t>. </a:t>
            </a:r>
          </a:p>
        </p:txBody>
      </p:sp>
      <p:sp>
        <p:nvSpPr>
          <p:cNvPr id="1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26427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Phototherapy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7" name="Rechthoek 16"/>
          <p:cNvSpPr/>
          <p:nvPr/>
        </p:nvSpPr>
        <p:spPr>
          <a:xfrm>
            <a:off x="412130" y="1633724"/>
            <a:ext cx="5431622" cy="2185214"/>
          </a:xfrm>
          <a:prstGeom prst="rect">
            <a:avLst/>
          </a:prstGeom>
        </p:spPr>
        <p:txBody>
          <a:bodyPr wrap="square">
            <a:spAutoFit/>
          </a:bodyPr>
          <a:lstStyle/>
          <a:p>
            <a:pPr>
              <a:spcAft>
                <a:spcPts val="600"/>
              </a:spcAft>
            </a:pPr>
            <a:r>
              <a:rPr lang="en-GB" dirty="0" smtClean="0">
                <a:latin typeface="+mj-lt"/>
              </a:rPr>
              <a:t>Visible </a:t>
            </a:r>
            <a:r>
              <a:rPr lang="en-GB" dirty="0">
                <a:latin typeface="+mj-lt"/>
              </a:rPr>
              <a:t>light, specifically the </a:t>
            </a:r>
            <a:r>
              <a:rPr lang="en-GB" b="1" dirty="0">
                <a:solidFill>
                  <a:srgbClr val="7030A0"/>
                </a:solidFill>
                <a:latin typeface="+mj-lt"/>
              </a:rPr>
              <a:t>blue-light</a:t>
            </a:r>
            <a:r>
              <a:rPr lang="en-GB" dirty="0">
                <a:latin typeface="+mj-lt"/>
              </a:rPr>
              <a:t> wavelengths of approximately </a:t>
            </a:r>
            <a:r>
              <a:rPr lang="en-GB" b="1" dirty="0">
                <a:solidFill>
                  <a:srgbClr val="7030A0"/>
                </a:solidFill>
                <a:latin typeface="+mj-lt"/>
              </a:rPr>
              <a:t>420 to 500 </a:t>
            </a:r>
            <a:r>
              <a:rPr lang="en-GB" dirty="0" smtClean="0">
                <a:latin typeface="+mj-lt"/>
              </a:rPr>
              <a:t>nanometres, photo-chemically reduces </a:t>
            </a:r>
            <a:r>
              <a:rPr lang="en-GB" dirty="0">
                <a:latin typeface="+mj-lt"/>
              </a:rPr>
              <a:t>bilirubin to water-soluble products that can be excreted. </a:t>
            </a:r>
            <a:endParaRPr lang="en-GB" dirty="0" smtClean="0">
              <a:latin typeface="+mj-lt"/>
            </a:endParaRPr>
          </a:p>
          <a:p>
            <a:pPr>
              <a:spcAft>
                <a:spcPts val="600"/>
              </a:spcAft>
            </a:pPr>
            <a:endParaRPr lang="en-GB" dirty="0">
              <a:latin typeface="+mj-lt"/>
            </a:endParaRPr>
          </a:p>
          <a:p>
            <a:pPr>
              <a:spcAft>
                <a:spcPts val="600"/>
              </a:spcAft>
            </a:pPr>
            <a:r>
              <a:rPr lang="en-GB" dirty="0" smtClean="0">
                <a:latin typeface="+mj-lt"/>
              </a:rPr>
              <a:t>By </a:t>
            </a:r>
            <a:r>
              <a:rPr lang="en-GB" dirty="0">
                <a:latin typeface="+mj-lt"/>
              </a:rPr>
              <a:t>exposing patients to light of this wavelength range, </a:t>
            </a:r>
            <a:r>
              <a:rPr lang="en-GB" dirty="0" smtClean="0">
                <a:latin typeface="+mj-lt"/>
              </a:rPr>
              <a:t>hyper-</a:t>
            </a:r>
            <a:r>
              <a:rPr lang="en-GB" dirty="0" err="1" smtClean="0">
                <a:latin typeface="+mj-lt"/>
              </a:rPr>
              <a:t>bilirubinemia</a:t>
            </a:r>
            <a:r>
              <a:rPr lang="en-GB" dirty="0" smtClean="0">
                <a:latin typeface="+mj-lt"/>
              </a:rPr>
              <a:t> </a:t>
            </a:r>
            <a:r>
              <a:rPr lang="en-GB" dirty="0">
                <a:latin typeface="+mj-lt"/>
              </a:rPr>
              <a:t>can be treated. </a:t>
            </a:r>
          </a:p>
        </p:txBody>
      </p:sp>
      <p:sp>
        <p:nvSpPr>
          <p:cNvPr id="3" name="Rechthoek 2"/>
          <p:cNvSpPr/>
          <p:nvPr/>
        </p:nvSpPr>
        <p:spPr>
          <a:xfrm>
            <a:off x="2785534" y="4882564"/>
            <a:ext cx="6096000" cy="1200329"/>
          </a:xfrm>
          <a:prstGeom prst="rect">
            <a:avLst/>
          </a:prstGeom>
        </p:spPr>
        <p:txBody>
          <a:bodyPr>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blue light can be applied </a:t>
            </a:r>
          </a:p>
          <a:p>
            <a:pPr marL="742950" lvl="1" indent="-285750">
              <a:buFont typeface="Arial" panose="020B0604020202020204" pitchFamily="34" charset="0"/>
              <a:buChar char="•"/>
            </a:pPr>
            <a:r>
              <a:rPr lang="en-GB" dirty="0">
                <a:solidFill>
                  <a:srgbClr val="000000"/>
                </a:solidFill>
                <a:latin typeface="Calibri Light" panose="020F0302020204030204"/>
              </a:rPr>
              <a:t>with </a:t>
            </a:r>
            <a:r>
              <a:rPr lang="en-GB" b="1" dirty="0">
                <a:solidFill>
                  <a:srgbClr val="7030A0"/>
                </a:solidFill>
                <a:latin typeface="Calibri Light" panose="020F0302020204030204"/>
              </a:rPr>
              <a:t>overhead lamps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which radiate the blue light or</a:t>
            </a:r>
          </a:p>
          <a:p>
            <a:pPr marL="742950" lvl="1" indent="-285750">
              <a:buFont typeface="Arial" panose="020B0604020202020204" pitchFamily="34" charset="0"/>
              <a:buChar char="•"/>
            </a:pPr>
            <a:r>
              <a:rPr lang="en-GB" dirty="0" smtClean="0">
                <a:solidFill>
                  <a:srgbClr val="000000"/>
                </a:solidFill>
                <a:latin typeface="Calibri Light" panose="020F0302020204030204"/>
              </a:rPr>
              <a:t>with </a:t>
            </a:r>
            <a:r>
              <a:rPr lang="en-GB" dirty="0">
                <a:solidFill>
                  <a:srgbClr val="000000"/>
                </a:solidFill>
                <a:latin typeface="Calibri Light" panose="020F0302020204030204"/>
              </a:rPr>
              <a:t>a device called a </a:t>
            </a:r>
            <a:r>
              <a:rPr lang="en-GB" b="1" dirty="0" smtClean="0">
                <a:solidFill>
                  <a:srgbClr val="7030A0"/>
                </a:solidFill>
                <a:latin typeface="Calibri Light" panose="020F0302020204030204"/>
              </a:rPr>
              <a:t>Bili-blanket</a:t>
            </a:r>
            <a:r>
              <a:rPr lang="en-GB" dirty="0">
                <a:solidFill>
                  <a:srgbClr val="000000"/>
                </a:solidFill>
                <a:latin typeface="Calibri Light" panose="020F0302020204030204"/>
              </a:rPr>
              <a:t>, which uses fiber optic to guide the blue light to the babies skin. </a:t>
            </a:r>
          </a:p>
        </p:txBody>
      </p:sp>
      <p:grpSp>
        <p:nvGrpSpPr>
          <p:cNvPr id="7" name="Groep 6"/>
          <p:cNvGrpSpPr/>
          <p:nvPr/>
        </p:nvGrpSpPr>
        <p:grpSpPr>
          <a:xfrm>
            <a:off x="6090073" y="1561221"/>
            <a:ext cx="5261610" cy="3283423"/>
            <a:chOff x="6090073" y="1561221"/>
            <a:chExt cx="5261610" cy="3283423"/>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073" y="1561221"/>
              <a:ext cx="5261610" cy="2528409"/>
            </a:xfrm>
            <a:prstGeom prst="rect">
              <a:avLst/>
            </a:prstGeom>
          </p:spPr>
        </p:pic>
        <p:sp>
          <p:nvSpPr>
            <p:cNvPr id="5" name="PIJL-OMLAAG 4"/>
            <p:cNvSpPr/>
            <p:nvPr/>
          </p:nvSpPr>
          <p:spPr>
            <a:xfrm flipV="1">
              <a:off x="7009815" y="4082644"/>
              <a:ext cx="321734"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hoek 5"/>
            <p:cNvSpPr/>
            <p:nvPr/>
          </p:nvSpPr>
          <p:spPr>
            <a:xfrm>
              <a:off x="6595533" y="3854150"/>
              <a:ext cx="982133" cy="1484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14898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Overhead Lamps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3710" y="1377123"/>
            <a:ext cx="2225817" cy="3278664"/>
          </a:xfrm>
          <a:prstGeom prst="rect">
            <a:avLst/>
          </a:prstGeom>
        </p:spPr>
      </p:pic>
      <p:sp>
        <p:nvSpPr>
          <p:cNvPr id="7" name="Rechthoek 6"/>
          <p:cNvSpPr/>
          <p:nvPr/>
        </p:nvSpPr>
        <p:spPr>
          <a:xfrm>
            <a:off x="392872" y="1335777"/>
            <a:ext cx="6096000" cy="2215991"/>
          </a:xfrm>
          <a:prstGeom prst="rect">
            <a:avLst/>
          </a:prstGeom>
        </p:spPr>
        <p:txBody>
          <a:bodyPr>
            <a:spAutoFit/>
          </a:bodyPr>
          <a:lstStyle/>
          <a:p>
            <a:pPr lvl="0"/>
            <a:r>
              <a:rPr lang="en-GB" dirty="0" smtClean="0">
                <a:solidFill>
                  <a:srgbClr val="000000"/>
                </a:solidFill>
                <a:latin typeface="Calibri Light" panose="020F0302020204030204"/>
              </a:rPr>
              <a:t>Devices </a:t>
            </a:r>
            <a:r>
              <a:rPr lang="en-GB" dirty="0">
                <a:solidFill>
                  <a:srgbClr val="000000"/>
                </a:solidFill>
                <a:latin typeface="Calibri Light" panose="020F0302020204030204"/>
              </a:rPr>
              <a:t>using </a:t>
            </a:r>
            <a:r>
              <a:rPr lang="en-GB" b="1" dirty="0">
                <a:solidFill>
                  <a:srgbClr val="7030A0"/>
                </a:solidFill>
                <a:latin typeface="Calibri Light" panose="020F0302020204030204"/>
              </a:rPr>
              <a:t>overhead lamps </a:t>
            </a:r>
            <a:r>
              <a:rPr lang="en-GB" dirty="0">
                <a:solidFill>
                  <a:srgbClr val="000000"/>
                </a:solidFill>
                <a:latin typeface="Calibri Light" panose="020F0302020204030204"/>
              </a:rPr>
              <a:t>can be freestanding on casters, ceiling or wall mounted, or attached to infant radiant warmers or infant incubators; some units have height and hood angle adjustments. </a:t>
            </a:r>
            <a:endParaRPr lang="en-GB" dirty="0" smtClean="0">
              <a:solidFill>
                <a:srgbClr val="000000"/>
              </a:solidFill>
              <a:latin typeface="Calibri Light" panose="020F0302020204030204"/>
            </a:endParaRPr>
          </a:p>
          <a:p>
            <a:pPr lvl="0"/>
            <a:endParaRPr lang="en-GB" sz="1050" dirty="0">
              <a:solidFill>
                <a:srgbClr val="000000"/>
              </a:solidFill>
              <a:latin typeface="Calibri Light" panose="020F0302020204030204"/>
            </a:endParaRPr>
          </a:p>
          <a:p>
            <a:pPr indent="-101600"/>
            <a:r>
              <a:rPr lang="en-GB" dirty="0" smtClean="0">
                <a:solidFill>
                  <a:srgbClr val="000000"/>
                </a:solidFill>
                <a:latin typeface="Calibri Light" panose="020F0302020204030204"/>
              </a:rPr>
              <a:t>Bassinet-style </a:t>
            </a:r>
            <a:r>
              <a:rPr lang="en-GB" dirty="0">
                <a:solidFill>
                  <a:srgbClr val="000000"/>
                </a:solidFill>
                <a:latin typeface="Calibri Light" panose="020F0302020204030204"/>
              </a:rPr>
              <a:t>units, in which the infant is placed in a plastic bassinet containing a bank of lights in an overhead case, are </a:t>
            </a:r>
            <a:r>
              <a:rPr lang="en-GB" dirty="0" smtClean="0">
                <a:solidFill>
                  <a:srgbClr val="000000"/>
                </a:solidFill>
                <a:latin typeface="Calibri Light" panose="020F0302020204030204"/>
              </a:rPr>
              <a:t>also available</a:t>
            </a:r>
            <a:r>
              <a:rPr lang="en-GB" dirty="0">
                <a:solidFill>
                  <a:srgbClr val="000000"/>
                </a:solidFill>
                <a:latin typeface="Calibri Light" panose="020F0302020204030204"/>
              </a:rPr>
              <a:t>. </a:t>
            </a:r>
          </a:p>
        </p:txBody>
      </p:sp>
      <p:sp>
        <p:nvSpPr>
          <p:cNvPr id="8" name="Rechthoek 7"/>
          <p:cNvSpPr/>
          <p:nvPr/>
        </p:nvSpPr>
        <p:spPr>
          <a:xfrm>
            <a:off x="7788689" y="4843617"/>
            <a:ext cx="1454244" cy="369332"/>
          </a:xfrm>
          <a:prstGeom prst="rect">
            <a:avLst/>
          </a:prstGeom>
        </p:spPr>
        <p:txBody>
          <a:bodyPr wrap="none">
            <a:spAutoFit/>
          </a:bodyPr>
          <a:lstStyle/>
          <a:p>
            <a:r>
              <a:rPr lang="en-GB" i="1" dirty="0" smtClean="0">
                <a:solidFill>
                  <a:srgbClr val="000000"/>
                </a:solidFill>
                <a:latin typeface="Calibri Light" panose="020F0302020204030204"/>
              </a:rPr>
              <a:t>Free-standing</a:t>
            </a:r>
            <a:endParaRPr lang="en-GB" i="1" dirty="0"/>
          </a:p>
        </p:txBody>
      </p:sp>
      <p:sp>
        <p:nvSpPr>
          <p:cNvPr id="9" name="Rechthoek 8"/>
          <p:cNvSpPr/>
          <p:nvPr/>
        </p:nvSpPr>
        <p:spPr>
          <a:xfrm>
            <a:off x="10247360" y="4843617"/>
            <a:ext cx="1507977" cy="369332"/>
          </a:xfrm>
          <a:prstGeom prst="rect">
            <a:avLst/>
          </a:prstGeom>
        </p:spPr>
        <p:txBody>
          <a:bodyPr wrap="none">
            <a:spAutoFit/>
          </a:bodyPr>
          <a:lstStyle/>
          <a:p>
            <a:r>
              <a:rPr lang="en-GB" i="1" dirty="0">
                <a:solidFill>
                  <a:srgbClr val="000000"/>
                </a:solidFill>
                <a:latin typeface="Calibri Light" panose="020F0302020204030204"/>
              </a:rPr>
              <a:t>Bassinet-style </a:t>
            </a:r>
            <a:endParaRPr lang="en-GB" i="1" dirty="0"/>
          </a:p>
        </p:txBody>
      </p:sp>
      <p:pic>
        <p:nvPicPr>
          <p:cNvPr id="10" name="Afbeelding 9"/>
          <p:cNvPicPr>
            <a:picLocks noChangeAspect="1"/>
          </p:cNvPicPr>
          <p:nvPr/>
        </p:nvPicPr>
        <p:blipFill rotWithShape="1">
          <a:blip r:embed="rId3" cstate="email">
            <a:extLst>
              <a:ext uri="{28A0092B-C50C-407E-A947-70E740481C1C}">
                <a14:useLocalDpi xmlns:a14="http://schemas.microsoft.com/office/drawing/2010/main"/>
              </a:ext>
            </a:extLst>
          </a:blip>
          <a:srcRect l="12407" t="4983" r="9020" b="3250"/>
          <a:stretch/>
        </p:blipFill>
        <p:spPr>
          <a:xfrm>
            <a:off x="7506191" y="1484094"/>
            <a:ext cx="1757803" cy="3222639"/>
          </a:xfrm>
          <a:prstGeom prst="rect">
            <a:avLst/>
          </a:prstGeom>
        </p:spPr>
      </p:pic>
      <p:sp>
        <p:nvSpPr>
          <p:cNvPr id="13" name="Rechthoek 12"/>
          <p:cNvSpPr/>
          <p:nvPr/>
        </p:nvSpPr>
        <p:spPr>
          <a:xfrm>
            <a:off x="2604698" y="3550583"/>
            <a:ext cx="4919133" cy="1754326"/>
          </a:xfrm>
          <a:prstGeom prst="rect">
            <a:avLst/>
          </a:prstGeom>
        </p:spPr>
        <p:txBody>
          <a:bodyPr wrap="square">
            <a:spAutoFit/>
          </a:bodyPr>
          <a:lstStyle/>
          <a:p>
            <a:pPr lvl="0"/>
            <a:r>
              <a:rPr lang="en-GB" b="1" dirty="0">
                <a:solidFill>
                  <a:srgbClr val="7030A0"/>
                </a:solidFill>
                <a:latin typeface="Calibri Light" panose="020F0302020204030204"/>
              </a:rPr>
              <a:t>Irradiance level </a:t>
            </a:r>
            <a:r>
              <a:rPr lang="en-GB" dirty="0">
                <a:solidFill>
                  <a:srgbClr val="000000"/>
                </a:solidFill>
                <a:latin typeface="Calibri Light" panose="020F0302020204030204"/>
              </a:rPr>
              <a:t>is controlled by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light-intensity </a:t>
            </a:r>
            <a:r>
              <a:rPr lang="en-GB" dirty="0">
                <a:solidFill>
                  <a:srgbClr val="000000"/>
                </a:solidFill>
                <a:latin typeface="Calibri Light" panose="020F0302020204030204"/>
              </a:rPr>
              <a:t>switches </a:t>
            </a:r>
            <a:r>
              <a:rPr lang="en-GB" dirty="0" smtClean="0">
                <a:solidFill>
                  <a:srgbClr val="000000"/>
                </a:solidFill>
                <a:latin typeface="Calibri Light" panose="020F0302020204030204"/>
              </a:rPr>
              <a:t>and </a:t>
            </a:r>
          </a:p>
          <a:p>
            <a:pPr marL="742950" lvl="1" indent="-285750">
              <a:buFont typeface="Arial" panose="020B0604020202020204" pitchFamily="34" charset="0"/>
              <a:buChar char="•"/>
            </a:pPr>
            <a:r>
              <a:rPr lang="en-GB" dirty="0" smtClean="0">
                <a:solidFill>
                  <a:srgbClr val="000000"/>
                </a:solidFill>
                <a:latin typeface="Calibri Light" panose="020F0302020204030204"/>
              </a:rPr>
              <a:t>by </a:t>
            </a:r>
            <a:r>
              <a:rPr lang="en-GB" dirty="0">
                <a:solidFill>
                  <a:srgbClr val="000000"/>
                </a:solidFill>
                <a:latin typeface="Calibri Light" panose="020F0302020204030204"/>
              </a:rPr>
              <a:t>the distance between the light source and the patient. (Decreasing the distance between the patient and the light source increases the irradiance level.) </a:t>
            </a:r>
            <a:endParaRPr lang="en-GB" dirty="0" smtClean="0">
              <a:solidFill>
                <a:srgbClr val="000000"/>
              </a:solidFill>
              <a:latin typeface="Calibri Light" panose="020F0302020204030204"/>
            </a:endParaRPr>
          </a:p>
        </p:txBody>
      </p:sp>
      <p:grpSp>
        <p:nvGrpSpPr>
          <p:cNvPr id="17" name="Groep 16"/>
          <p:cNvGrpSpPr/>
          <p:nvPr/>
        </p:nvGrpSpPr>
        <p:grpSpPr>
          <a:xfrm>
            <a:off x="441534" y="4377267"/>
            <a:ext cx="9352176" cy="1812160"/>
            <a:chOff x="441534" y="4377267"/>
            <a:chExt cx="9352176" cy="1812160"/>
          </a:xfrm>
        </p:grpSpPr>
        <p:pic>
          <p:nvPicPr>
            <p:cNvPr id="4" name="Afbeelding 3"/>
            <p:cNvPicPr>
              <a:picLocks noChangeAspect="1"/>
            </p:cNvPicPr>
            <p:nvPr/>
          </p:nvPicPr>
          <p:blipFill rotWithShape="1">
            <a:blip r:embed="rId4" cstate="email">
              <a:extLst>
                <a:ext uri="{28A0092B-C50C-407E-A947-70E740481C1C}">
                  <a14:useLocalDpi xmlns:a14="http://schemas.microsoft.com/office/drawing/2010/main"/>
                </a:ext>
              </a:extLst>
            </a:blip>
            <a:srcRect l="5416" t="7178" r="6096" b="11724"/>
            <a:stretch/>
          </p:blipFill>
          <p:spPr>
            <a:xfrm>
              <a:off x="441534" y="4377267"/>
              <a:ext cx="2045974" cy="1806355"/>
            </a:xfrm>
            <a:prstGeom prst="rect">
              <a:avLst/>
            </a:prstGeom>
          </p:spPr>
        </p:pic>
        <p:sp>
          <p:nvSpPr>
            <p:cNvPr id="5" name="Rechthoek 4"/>
            <p:cNvSpPr/>
            <p:nvPr/>
          </p:nvSpPr>
          <p:spPr>
            <a:xfrm>
              <a:off x="3091202" y="5543096"/>
              <a:ext cx="6702508" cy="646331"/>
            </a:xfrm>
            <a:prstGeom prst="rect">
              <a:avLst/>
            </a:prstGeom>
          </p:spPr>
          <p:txBody>
            <a:bodyPr wrap="square">
              <a:spAutoFit/>
            </a:bodyPr>
            <a:lstStyle/>
            <a:p>
              <a:pPr lvl="0"/>
              <a:r>
                <a:rPr lang="en-GB" dirty="0">
                  <a:solidFill>
                    <a:srgbClr val="000000"/>
                  </a:solidFill>
                  <a:latin typeface="Calibri Light" panose="020F0302020204030204"/>
                </a:rPr>
                <a:t>A </a:t>
              </a:r>
              <a:r>
                <a:rPr lang="en-GB" b="1" dirty="0">
                  <a:solidFill>
                    <a:srgbClr val="7030A0"/>
                  </a:solidFill>
                  <a:latin typeface="Calibri Light" panose="020F0302020204030204"/>
                </a:rPr>
                <a:t>radiometer</a:t>
              </a:r>
              <a:r>
                <a:rPr lang="en-GB" dirty="0">
                  <a:solidFill>
                    <a:srgbClr val="000000"/>
                  </a:solidFill>
                  <a:latin typeface="Calibri Light" panose="020F0302020204030204"/>
                </a:rPr>
                <a:t> with an appropriate bandwidth can be used to measure the irradiance that reaches the patient during phototherapy.</a:t>
              </a:r>
            </a:p>
          </p:txBody>
        </p:sp>
        <p:sp>
          <p:nvSpPr>
            <p:cNvPr id="16" name="PIJL-RECHTS 15"/>
            <p:cNvSpPr/>
            <p:nvPr/>
          </p:nvSpPr>
          <p:spPr>
            <a:xfrm flipH="1">
              <a:off x="2519178" y="5767531"/>
              <a:ext cx="4064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392011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Pad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471388"/>
            <a:ext cx="6614312" cy="1846659"/>
          </a:xfrm>
          <a:prstGeom prst="rect">
            <a:avLst/>
          </a:prstGeom>
        </p:spPr>
        <p:txBody>
          <a:bodyPr wrap="square">
            <a:spAutoFit/>
          </a:bodyPr>
          <a:lstStyle/>
          <a:p>
            <a:pPr lvl="0"/>
            <a:r>
              <a:rPr lang="en-GB" dirty="0" smtClean="0">
                <a:solidFill>
                  <a:srgbClr val="000000"/>
                </a:solidFill>
                <a:latin typeface="Calibri Light" panose="020F0302020204030204"/>
              </a:rPr>
              <a:t>Fiber-optic </a:t>
            </a:r>
            <a:r>
              <a:rPr lang="en-GB" b="1" dirty="0">
                <a:solidFill>
                  <a:srgbClr val="7030A0"/>
                </a:solidFill>
                <a:latin typeface="Calibri Light" panose="020F0302020204030204"/>
              </a:rPr>
              <a:t>phototherapy</a:t>
            </a:r>
            <a:r>
              <a:rPr lang="en-GB" dirty="0" smtClean="0">
                <a:solidFill>
                  <a:srgbClr val="000000"/>
                </a:solidFill>
                <a:latin typeface="Calibri Light" panose="020F0302020204030204"/>
              </a:rPr>
              <a:t> </a:t>
            </a:r>
            <a:r>
              <a:rPr lang="en-GB" b="1" dirty="0" smtClean="0">
                <a:solidFill>
                  <a:srgbClr val="7030A0"/>
                </a:solidFill>
                <a:latin typeface="Calibri Light" panose="020F0302020204030204"/>
              </a:rPr>
              <a:t>pad systems, </a:t>
            </a:r>
            <a:r>
              <a:rPr lang="en-GB" dirty="0">
                <a:solidFill>
                  <a:srgbClr val="000000"/>
                </a:solidFill>
                <a:latin typeface="Calibri Light" panose="020F0302020204030204"/>
              </a:rPr>
              <a:t>also called </a:t>
            </a:r>
            <a:r>
              <a:rPr lang="en-GB" b="1" dirty="0">
                <a:solidFill>
                  <a:srgbClr val="7030A0"/>
                </a:solidFill>
                <a:latin typeface="Calibri Light" panose="020F0302020204030204"/>
              </a:rPr>
              <a:t>bili-blankets</a:t>
            </a:r>
            <a:r>
              <a:rPr lang="en-GB" dirty="0">
                <a:solidFill>
                  <a:srgbClr val="000000"/>
                </a:solidFill>
                <a:latin typeface="Calibri Light" panose="020F0302020204030204"/>
              </a:rPr>
              <a:t>, use a tungsten-halogen bulb in a metal case, a flexible fiber-optic cable, and a light-emitting plastic </a:t>
            </a:r>
            <a:r>
              <a:rPr lang="en-GB" dirty="0" smtClean="0">
                <a:solidFill>
                  <a:srgbClr val="000000"/>
                </a:solidFill>
                <a:latin typeface="Calibri Light" panose="020F0302020204030204"/>
              </a:rPr>
              <a:t>pad, usually 25cm x 13cm</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endParaRPr lang="en-GB" sz="600" dirty="0" smtClean="0">
              <a:solidFill>
                <a:srgbClr val="000000"/>
              </a:solidFill>
              <a:latin typeface="Calibri Light" panose="020F0302020204030204"/>
            </a:endParaRPr>
          </a:p>
          <a:p>
            <a:pPr indent="-101600"/>
            <a:r>
              <a:rPr lang="en-GB" dirty="0" smtClean="0">
                <a:solidFill>
                  <a:srgbClr val="000000"/>
                </a:solidFill>
                <a:latin typeface="Calibri Light" panose="020F0302020204030204"/>
              </a:rPr>
              <a:t>Filtered </a:t>
            </a:r>
            <a:r>
              <a:rPr lang="en-GB" dirty="0">
                <a:solidFill>
                  <a:srgbClr val="000000"/>
                </a:solidFill>
                <a:latin typeface="Calibri Light" panose="020F0302020204030204"/>
              </a:rPr>
              <a:t>blue light is delivered from the source through the fiber-optic cable and emitted from the sides and ends of the </a:t>
            </a:r>
            <a:r>
              <a:rPr lang="en-GB" dirty="0" smtClean="0">
                <a:solidFill>
                  <a:srgbClr val="000000"/>
                </a:solidFill>
                <a:latin typeface="Calibri Light" panose="020F0302020204030204"/>
              </a:rPr>
              <a:t>fibres </a:t>
            </a:r>
            <a:r>
              <a:rPr lang="en-GB" dirty="0">
                <a:solidFill>
                  <a:srgbClr val="000000"/>
                </a:solidFill>
                <a:latin typeface="Calibri Light" panose="020F0302020204030204"/>
              </a:rPr>
              <a:t>inside the pad, which is wrapped around the infant</a:t>
            </a:r>
            <a:r>
              <a:rPr lang="en-GB" dirty="0" smtClean="0">
                <a:solidFill>
                  <a:srgbClr val="000000"/>
                </a:solidFill>
                <a:latin typeface="Calibri Light" panose="020F0302020204030204"/>
              </a:rPr>
              <a:t>.</a:t>
            </a:r>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7479" y="1445851"/>
            <a:ext cx="3514925" cy="2256582"/>
          </a:xfrm>
          <a:prstGeom prst="rect">
            <a:avLst/>
          </a:prstGeom>
        </p:spPr>
      </p:pic>
      <p:grpSp>
        <p:nvGrpSpPr>
          <p:cNvPr id="5" name="Groep 4"/>
          <p:cNvGrpSpPr/>
          <p:nvPr/>
        </p:nvGrpSpPr>
        <p:grpSpPr>
          <a:xfrm>
            <a:off x="412130" y="3831611"/>
            <a:ext cx="10994660" cy="2377490"/>
            <a:chOff x="412130" y="3831611"/>
            <a:chExt cx="10994660" cy="2377490"/>
          </a:xfrm>
        </p:grpSpPr>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t="19778" b="12667"/>
            <a:stretch/>
          </p:blipFill>
          <p:spPr>
            <a:xfrm>
              <a:off x="7887479" y="3831611"/>
              <a:ext cx="3519311" cy="2377490"/>
            </a:xfrm>
            <a:prstGeom prst="rect">
              <a:avLst/>
            </a:prstGeom>
          </p:spPr>
        </p:pic>
        <p:sp>
          <p:nvSpPr>
            <p:cNvPr id="4" name="Rechthoek 3"/>
            <p:cNvSpPr/>
            <p:nvPr/>
          </p:nvSpPr>
          <p:spPr>
            <a:xfrm>
              <a:off x="412130" y="4281692"/>
              <a:ext cx="6096000" cy="1477328"/>
            </a:xfrm>
            <a:prstGeom prst="rect">
              <a:avLst/>
            </a:prstGeom>
          </p:spPr>
          <p:txBody>
            <a:bodyPr>
              <a:spAutoFit/>
            </a:bodyPr>
            <a:lstStyle/>
            <a:p>
              <a:pPr indent="-101600"/>
              <a:r>
                <a:rPr lang="en-GB" dirty="0">
                  <a:solidFill>
                    <a:srgbClr val="000000"/>
                  </a:solidFill>
                  <a:latin typeface="Calibri Light" panose="020F0302020204030204"/>
                </a:rPr>
                <a:t>Bili-blankets offer the possibility of treating some degrees of jaundice </a:t>
              </a:r>
              <a:r>
                <a:rPr lang="en-GB" b="1" dirty="0">
                  <a:solidFill>
                    <a:srgbClr val="7030A0"/>
                  </a:solidFill>
                  <a:latin typeface="Calibri Light" panose="020F0302020204030204"/>
                </a:rPr>
                <a:t>at home </a:t>
              </a:r>
              <a:r>
                <a:rPr lang="en-GB" dirty="0">
                  <a:solidFill>
                    <a:srgbClr val="000000"/>
                  </a:solidFill>
                  <a:latin typeface="Calibri Light" panose="020F0302020204030204"/>
                </a:rPr>
                <a:t>as long as the baby is otherwise healthy. This makes </a:t>
              </a:r>
              <a:r>
                <a:rPr lang="en-GB" dirty="0" smtClean="0">
                  <a:solidFill>
                    <a:srgbClr val="000000"/>
                  </a:solidFill>
                  <a:latin typeface="Calibri Light" panose="020F0302020204030204"/>
                </a:rPr>
                <a:t>these devices </a:t>
              </a:r>
              <a:r>
                <a:rPr lang="en-GB" dirty="0">
                  <a:solidFill>
                    <a:srgbClr val="000000"/>
                  </a:solidFill>
                  <a:latin typeface="Calibri Light" panose="020F0302020204030204"/>
                </a:rPr>
                <a:t>quite popular with parents, </a:t>
              </a:r>
              <a:r>
                <a:rPr lang="en-GB" dirty="0" smtClean="0">
                  <a:solidFill>
                    <a:srgbClr val="000000"/>
                  </a:solidFill>
                  <a:latin typeface="Calibri Light" panose="020F0302020204030204"/>
                </a:rPr>
                <a:t>doctors </a:t>
              </a:r>
              <a:r>
                <a:rPr lang="en-GB" dirty="0">
                  <a:solidFill>
                    <a:srgbClr val="000000"/>
                  </a:solidFill>
                  <a:latin typeface="Calibri Light" panose="020F0302020204030204"/>
                </a:rPr>
                <a:t>and insurance companies, who would otherwise have to pay for more expensive inpatient treatment</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p:txBody>
        </p:sp>
      </p:grpSp>
      <p:sp>
        <p:nvSpPr>
          <p:cNvPr id="13"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30832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38190"/>
            <a:ext cx="81174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6" name="Rechthoek 15"/>
          <p:cNvSpPr/>
          <p:nvPr/>
        </p:nvSpPr>
        <p:spPr>
          <a:xfrm>
            <a:off x="448536" y="1594011"/>
            <a:ext cx="5641537" cy="2308324"/>
          </a:xfrm>
          <a:prstGeom prst="rect">
            <a:avLst/>
          </a:prstGeom>
        </p:spPr>
        <p:txBody>
          <a:bodyPr wrap="square">
            <a:spAutoFit/>
          </a:bodyPr>
          <a:lstStyle/>
          <a:p>
            <a:pPr marL="285750" indent="-285750">
              <a:buFont typeface="Arial" panose="020B0604020202020204" pitchFamily="34" charset="0"/>
              <a:buChar char="•"/>
            </a:pPr>
            <a:r>
              <a:rPr lang="en-GB" dirty="0" smtClean="0">
                <a:latin typeface="+mj-lt"/>
              </a:rPr>
              <a:t>An eye </a:t>
            </a:r>
            <a:r>
              <a:rPr lang="en-GB" dirty="0">
                <a:latin typeface="+mj-lt"/>
              </a:rPr>
              <a:t>mask is placed on unclothed </a:t>
            </a:r>
            <a:r>
              <a:rPr lang="en-GB" dirty="0" smtClean="0">
                <a:latin typeface="+mj-lt"/>
              </a:rPr>
              <a:t>infant and the infant is placed in the bassinet. This is to prevent damage to the infant’s retina (eyes) from the ultraviolet light.</a:t>
            </a:r>
            <a:endParaRPr lang="en-GB" dirty="0">
              <a:latin typeface="+mj-lt"/>
            </a:endParaRPr>
          </a:p>
          <a:p>
            <a:pPr marL="285750" indent="-285750">
              <a:buFont typeface="Arial" panose="020B0604020202020204" pitchFamily="34" charset="0"/>
              <a:buChar char="•"/>
            </a:pPr>
            <a:r>
              <a:rPr lang="en-GB" dirty="0" smtClean="0">
                <a:latin typeface="+mj-lt"/>
              </a:rPr>
              <a:t>Depending </a:t>
            </a:r>
            <a:r>
              <a:rPr lang="en-GB" dirty="0">
                <a:latin typeface="+mj-lt"/>
              </a:rPr>
              <a:t>on configuration, </a:t>
            </a:r>
            <a:r>
              <a:rPr lang="en-GB" dirty="0" smtClean="0">
                <a:latin typeface="+mj-lt"/>
              </a:rPr>
              <a:t>the lamp </a:t>
            </a:r>
            <a:r>
              <a:rPr lang="en-GB" dirty="0">
                <a:latin typeface="+mj-lt"/>
              </a:rPr>
              <a:t>distance is set </a:t>
            </a:r>
            <a:r>
              <a:rPr lang="en-GB" dirty="0" smtClean="0">
                <a:latin typeface="+mj-lt"/>
              </a:rPr>
              <a:t>depending on </a:t>
            </a:r>
            <a:r>
              <a:rPr lang="en-GB" dirty="0">
                <a:latin typeface="+mj-lt"/>
              </a:rPr>
              <a:t>intensity of therapy desired, or </a:t>
            </a:r>
            <a:r>
              <a:rPr lang="en-GB" dirty="0" smtClean="0">
                <a:latin typeface="+mj-lt"/>
              </a:rPr>
              <a:t>the infant </a:t>
            </a:r>
            <a:r>
              <a:rPr lang="en-GB" dirty="0">
                <a:latin typeface="+mj-lt"/>
              </a:rPr>
              <a:t>is wrapped </a:t>
            </a:r>
            <a:r>
              <a:rPr lang="en-GB" dirty="0" smtClean="0">
                <a:latin typeface="+mj-lt"/>
              </a:rPr>
              <a:t>in fiber-optic </a:t>
            </a:r>
            <a:r>
              <a:rPr lang="en-GB" dirty="0">
                <a:latin typeface="+mj-lt"/>
              </a:rPr>
              <a:t>pad.</a:t>
            </a:r>
          </a:p>
          <a:p>
            <a:pPr marL="285750" indent="-285750">
              <a:buFont typeface="Arial" panose="020B0604020202020204" pitchFamily="34" charset="0"/>
              <a:buChar char="•"/>
            </a:pPr>
            <a:r>
              <a:rPr lang="en-GB" dirty="0" smtClean="0">
                <a:latin typeface="+mj-lt"/>
              </a:rPr>
              <a:t>Treatment </a:t>
            </a:r>
            <a:r>
              <a:rPr lang="en-GB" dirty="0">
                <a:latin typeface="+mj-lt"/>
              </a:rPr>
              <a:t>typically lasts 1-3 days.</a:t>
            </a:r>
            <a:endParaRPr lang="en-GB" dirty="0" smtClean="0">
              <a:latin typeface="+mj-lt"/>
            </a:endParaRPr>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0631" y="1425841"/>
            <a:ext cx="2451773" cy="2289249"/>
          </a:xfrm>
          <a:prstGeom prst="rect">
            <a:avLst/>
          </a:prstGeom>
        </p:spPr>
      </p:pic>
      <p:grpSp>
        <p:nvGrpSpPr>
          <p:cNvPr id="4" name="Groep 3"/>
          <p:cNvGrpSpPr/>
          <p:nvPr/>
        </p:nvGrpSpPr>
        <p:grpSpPr>
          <a:xfrm>
            <a:off x="844833" y="4248898"/>
            <a:ext cx="5510419" cy="1828801"/>
            <a:chOff x="844833" y="4248898"/>
            <a:chExt cx="5510419" cy="1828801"/>
          </a:xfrm>
        </p:grpSpPr>
        <p:pic>
          <p:nvPicPr>
            <p:cNvPr id="17" name="Afbeelding 1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4833" y="4248898"/>
              <a:ext cx="2789404" cy="1828801"/>
            </a:xfrm>
            <a:prstGeom prst="rect">
              <a:avLst/>
            </a:prstGeom>
          </p:spPr>
        </p:pic>
        <p:sp>
          <p:nvSpPr>
            <p:cNvPr id="18" name="Tekstvak 17"/>
            <p:cNvSpPr txBox="1"/>
            <p:nvPr/>
          </p:nvSpPr>
          <p:spPr>
            <a:xfrm>
              <a:off x="2980076" y="5691555"/>
              <a:ext cx="3375176" cy="369332"/>
            </a:xfrm>
            <a:prstGeom prst="rect">
              <a:avLst/>
            </a:prstGeom>
            <a:noFill/>
          </p:spPr>
          <p:txBody>
            <a:bodyPr wrap="square" rtlCol="0">
              <a:spAutoFit/>
            </a:bodyPr>
            <a:lstStyle/>
            <a:p>
              <a:r>
                <a:rPr lang="en-US" i="1" dirty="0" smtClean="0">
                  <a:latin typeface="+mj-lt"/>
                </a:rPr>
                <a:t>neo-natal jaundice meter</a:t>
              </a:r>
              <a:endParaRPr lang="en-US" i="1" dirty="0">
                <a:latin typeface="+mj-lt"/>
              </a:endParaRPr>
            </a:p>
          </p:txBody>
        </p:sp>
      </p:grpSp>
      <p:sp>
        <p:nvSpPr>
          <p:cNvPr id="3" name="Rechthoek 2"/>
          <p:cNvSpPr/>
          <p:nvPr/>
        </p:nvSpPr>
        <p:spPr>
          <a:xfrm>
            <a:off x="9146908" y="3761887"/>
            <a:ext cx="2059218" cy="369332"/>
          </a:xfrm>
          <a:prstGeom prst="rect">
            <a:avLst/>
          </a:prstGeom>
        </p:spPr>
        <p:txBody>
          <a:bodyPr wrap="none">
            <a:spAutoFit/>
          </a:bodyPr>
          <a:lstStyle/>
          <a:p>
            <a:r>
              <a:rPr lang="en-GB" i="1" dirty="0" smtClean="0">
                <a:solidFill>
                  <a:srgbClr val="000000"/>
                </a:solidFill>
                <a:latin typeface="Calibri Light" panose="020F0302020204030204"/>
              </a:rPr>
              <a:t>baby with eye </a:t>
            </a:r>
            <a:r>
              <a:rPr lang="en-GB" i="1" dirty="0">
                <a:solidFill>
                  <a:srgbClr val="000000"/>
                </a:solidFill>
                <a:latin typeface="Calibri Light" panose="020F0302020204030204"/>
              </a:rPr>
              <a:t>mask </a:t>
            </a:r>
            <a:endParaRPr lang="en-GB" i="1" dirty="0"/>
          </a:p>
        </p:txBody>
      </p:sp>
      <p:sp>
        <p:nvSpPr>
          <p:cNvPr id="21"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spTree>
    <p:extLst>
      <p:ext uri="{BB962C8B-B14F-4D97-AF65-F5344CB8AC3E}">
        <p14:creationId xmlns:p14="http://schemas.microsoft.com/office/powerpoint/2010/main" val="33014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photo-chemical reactions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397009"/>
            <a:ext cx="6339496" cy="923330"/>
          </a:xfrm>
          <a:prstGeom prst="rect">
            <a:avLst/>
          </a:prstGeom>
        </p:spPr>
        <p:txBody>
          <a:bodyPr wrap="square">
            <a:spAutoFit/>
          </a:bodyPr>
          <a:lstStyle/>
          <a:p>
            <a:r>
              <a:rPr lang="en-GB" b="1" dirty="0" smtClean="0">
                <a:solidFill>
                  <a:srgbClr val="7030A0"/>
                </a:solidFill>
                <a:latin typeface="+mj-lt"/>
              </a:rPr>
              <a:t>Photo-chemistry</a:t>
            </a:r>
            <a:r>
              <a:rPr lang="en-GB" dirty="0" smtClean="0">
                <a:latin typeface="+mj-lt"/>
              </a:rPr>
              <a:t> </a:t>
            </a:r>
            <a:r>
              <a:rPr lang="en-GB" dirty="0">
                <a:latin typeface="+mj-lt"/>
              </a:rPr>
              <a:t>is the branch of chemistry concerned with the chemical effects </a:t>
            </a:r>
            <a:r>
              <a:rPr lang="en-GB" dirty="0" smtClean="0">
                <a:latin typeface="+mj-lt"/>
              </a:rPr>
              <a:t>of ultraviolet radiation, visible </a:t>
            </a:r>
            <a:r>
              <a:rPr lang="en-GB" dirty="0">
                <a:latin typeface="+mj-lt"/>
              </a:rPr>
              <a:t>light </a:t>
            </a:r>
            <a:r>
              <a:rPr lang="en-GB" dirty="0" smtClean="0">
                <a:latin typeface="+mj-lt"/>
              </a:rPr>
              <a:t>or </a:t>
            </a:r>
            <a:r>
              <a:rPr lang="en-GB" dirty="0">
                <a:latin typeface="+mj-lt"/>
              </a:rPr>
              <a:t>infrared </a:t>
            </a:r>
            <a:r>
              <a:rPr lang="en-GB" dirty="0" smtClean="0">
                <a:latin typeface="+mj-lt"/>
              </a:rPr>
              <a:t>radiation.</a:t>
            </a:r>
            <a:endParaRPr lang="en-GB" dirty="0">
              <a:latin typeface="+mj-lt"/>
            </a:endParaRPr>
          </a:p>
        </p:txBody>
      </p:sp>
      <p:sp>
        <p:nvSpPr>
          <p:cNvPr id="4" name="Rechthoek 3"/>
          <p:cNvSpPr/>
          <p:nvPr/>
        </p:nvSpPr>
        <p:spPr>
          <a:xfrm>
            <a:off x="412130" y="2466470"/>
            <a:ext cx="5040403" cy="1200329"/>
          </a:xfrm>
          <a:prstGeom prst="rect">
            <a:avLst/>
          </a:prstGeom>
        </p:spPr>
        <p:txBody>
          <a:bodyPr wrap="square">
            <a:spAutoFit/>
          </a:bodyPr>
          <a:lstStyle/>
          <a:p>
            <a:r>
              <a:rPr lang="en-GB" dirty="0" smtClean="0">
                <a:latin typeface="+mj-lt"/>
              </a:rPr>
              <a:t>A </a:t>
            </a:r>
            <a:r>
              <a:rPr lang="en-GB" b="1" dirty="0" smtClean="0">
                <a:solidFill>
                  <a:srgbClr val="7030A0"/>
                </a:solidFill>
                <a:latin typeface="+mj-lt"/>
              </a:rPr>
              <a:t>photo-chemical reaction </a:t>
            </a:r>
            <a:r>
              <a:rPr lang="en-GB" dirty="0" smtClean="0">
                <a:latin typeface="+mj-lt"/>
              </a:rPr>
              <a:t>is a </a:t>
            </a:r>
            <a:r>
              <a:rPr lang="en-GB" dirty="0">
                <a:latin typeface="+mj-lt"/>
              </a:rPr>
              <a:t>chemical change induced by light. </a:t>
            </a:r>
            <a:r>
              <a:rPr lang="en-GB" dirty="0" smtClean="0">
                <a:latin typeface="+mj-lt"/>
              </a:rPr>
              <a:t>An </a:t>
            </a:r>
            <a:r>
              <a:rPr lang="en-GB" dirty="0">
                <a:latin typeface="+mj-lt"/>
              </a:rPr>
              <a:t>example is photosynthesis, </a:t>
            </a:r>
            <a:r>
              <a:rPr lang="en-GB" dirty="0" smtClean="0">
                <a:latin typeface="+mj-lt"/>
              </a:rPr>
              <a:t>where sunlight is absorbed by plants (leaves) and provides the energy to help the plant grow.  </a:t>
            </a:r>
            <a:endParaRPr lang="en-GB" dirty="0">
              <a:latin typeface="+mj-lt"/>
            </a:endParaRPr>
          </a:p>
        </p:txBody>
      </p:sp>
      <p:pic>
        <p:nvPicPr>
          <p:cNvPr id="5" name="Afbeelding 4"/>
          <p:cNvPicPr>
            <a:picLocks noChangeAspect="1"/>
          </p:cNvPicPr>
          <p:nvPr/>
        </p:nvPicPr>
        <p:blipFill>
          <a:blip r:embed="rId2"/>
          <a:stretch>
            <a:fillRect/>
          </a:stretch>
        </p:blipFill>
        <p:spPr>
          <a:xfrm>
            <a:off x="6604000" y="2326442"/>
            <a:ext cx="4971030" cy="3821479"/>
          </a:xfrm>
          <a:prstGeom prst="rect">
            <a:avLst/>
          </a:prstGeom>
        </p:spPr>
      </p:pic>
      <p:pic>
        <p:nvPicPr>
          <p:cNvPr id="7" name="Afbeelding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6380" y="3815860"/>
            <a:ext cx="4381578" cy="2226054"/>
          </a:xfrm>
          <a:prstGeom prst="rect">
            <a:avLst/>
          </a:prstGeom>
        </p:spPr>
      </p:pic>
      <p:sp>
        <p:nvSpPr>
          <p:cNvPr id="8" name="Rechthoek 7"/>
          <p:cNvSpPr/>
          <p:nvPr/>
        </p:nvSpPr>
        <p:spPr>
          <a:xfrm>
            <a:off x="2536785" y="5942324"/>
            <a:ext cx="1583126" cy="369332"/>
          </a:xfrm>
          <a:prstGeom prst="rect">
            <a:avLst/>
          </a:prstGeom>
        </p:spPr>
        <p:txBody>
          <a:bodyPr wrap="none">
            <a:spAutoFit/>
          </a:bodyPr>
          <a:lstStyle/>
          <a:p>
            <a:r>
              <a:rPr lang="en-GB" b="1" i="1" dirty="0">
                <a:solidFill>
                  <a:srgbClr val="7030A0"/>
                </a:solidFill>
                <a:latin typeface="Calibri Light" panose="020F0302020204030204"/>
              </a:rPr>
              <a:t>photosynthesis</a:t>
            </a:r>
            <a:endParaRPr lang="en-GB" b="1" i="1" dirty="0">
              <a:solidFill>
                <a:srgbClr val="7030A0"/>
              </a:solidFill>
            </a:endParaRPr>
          </a:p>
        </p:txBody>
      </p:sp>
    </p:spTree>
    <p:extLst>
      <p:ext uri="{BB962C8B-B14F-4D97-AF65-F5344CB8AC3E}">
        <p14:creationId xmlns:p14="http://schemas.microsoft.com/office/powerpoint/2010/main" val="288528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5672" y="441325"/>
            <a:ext cx="9091613" cy="673100"/>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light sources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Phototherapy unit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418213"/>
            <a:ext cx="11626233" cy="369332"/>
          </a:xfrm>
          <a:prstGeom prst="rect">
            <a:avLst/>
          </a:prstGeom>
        </p:spPr>
        <p:txBody>
          <a:bodyPr wrap="square">
            <a:spAutoFit/>
          </a:bodyPr>
          <a:lstStyle/>
          <a:p>
            <a:r>
              <a:rPr lang="en-GB" dirty="0" smtClean="0">
                <a:latin typeface="+mj-lt"/>
              </a:rPr>
              <a:t>Emitted </a:t>
            </a:r>
            <a:r>
              <a:rPr lang="en-GB" dirty="0">
                <a:latin typeface="+mj-lt"/>
              </a:rPr>
              <a:t>light should be </a:t>
            </a:r>
            <a:r>
              <a:rPr lang="en-GB" b="1" dirty="0">
                <a:solidFill>
                  <a:srgbClr val="7030A0"/>
                </a:solidFill>
                <a:latin typeface="+mj-lt"/>
              </a:rPr>
              <a:t>filtered</a:t>
            </a:r>
            <a:r>
              <a:rPr lang="en-GB" dirty="0">
                <a:latin typeface="+mj-lt"/>
              </a:rPr>
              <a:t> to remove harmful infra-red and ultraviolet radiation. Light should be focused on the baby. </a:t>
            </a:r>
            <a:endParaRPr lang="en-GB" dirty="0" smtClean="0">
              <a:latin typeface="+mj-lt"/>
            </a:endParaRPr>
          </a:p>
        </p:txBody>
      </p:sp>
      <p:grpSp>
        <p:nvGrpSpPr>
          <p:cNvPr id="10" name="Groep 9"/>
          <p:cNvGrpSpPr/>
          <p:nvPr/>
        </p:nvGrpSpPr>
        <p:grpSpPr>
          <a:xfrm>
            <a:off x="403585" y="3917009"/>
            <a:ext cx="11696731" cy="2308324"/>
            <a:chOff x="403585" y="3917009"/>
            <a:chExt cx="11696731" cy="2308324"/>
          </a:xfrm>
        </p:grpSpPr>
        <p:pic>
          <p:nvPicPr>
            <p:cNvPr id="8" name="Afbeelding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531191">
              <a:off x="9028762" y="4678053"/>
              <a:ext cx="3071554" cy="1166644"/>
            </a:xfrm>
            <a:prstGeom prst="rect">
              <a:avLst/>
            </a:prstGeom>
          </p:spPr>
        </p:pic>
        <p:sp>
          <p:nvSpPr>
            <p:cNvPr id="4" name="Rechthoek 3"/>
            <p:cNvSpPr/>
            <p:nvPr/>
          </p:nvSpPr>
          <p:spPr>
            <a:xfrm>
              <a:off x="403585" y="3917009"/>
              <a:ext cx="8642352" cy="2308324"/>
            </a:xfrm>
            <a:prstGeom prst="rect">
              <a:avLst/>
            </a:prstGeom>
          </p:spPr>
          <p:txBody>
            <a:bodyPr wrap="square">
              <a:spAutoFit/>
            </a:bodyPr>
            <a:lstStyle/>
            <a:p>
              <a:pPr lvl="0"/>
              <a:r>
                <a:rPr lang="en-GB" b="1" dirty="0">
                  <a:solidFill>
                    <a:srgbClr val="7030A0"/>
                  </a:solidFill>
                  <a:latin typeface="Calibri Light" panose="020F0302020204030204"/>
                </a:rPr>
                <a:t>Florescent lamp </a:t>
              </a:r>
              <a:r>
                <a:rPr lang="en-GB" b="1" dirty="0" smtClean="0">
                  <a:solidFill>
                    <a:srgbClr val="7030A0"/>
                  </a:solidFill>
                  <a:latin typeface="Calibri Light" panose="020F0302020204030204"/>
                </a:rPr>
                <a:t>devices</a:t>
              </a:r>
              <a:endParaRPr lang="en-GB" b="1" dirty="0">
                <a:solidFill>
                  <a:srgbClr val="7030A0"/>
                </a:solidFill>
                <a:latin typeface="Calibri Light" panose="020F0302020204030204"/>
              </a:endParaRPr>
            </a:p>
            <a:p>
              <a:pPr lvl="0"/>
              <a:r>
                <a:rPr lang="en-GB" dirty="0">
                  <a:solidFill>
                    <a:srgbClr val="000000"/>
                  </a:solidFill>
                  <a:latin typeface="Calibri Light" panose="020F0302020204030204"/>
                </a:rPr>
                <a:t>These have optimized blue light emission at 400-520 nm wavelengths. Special blue fluorescent are </a:t>
              </a:r>
              <a:r>
                <a:rPr lang="en-GB" dirty="0" smtClean="0">
                  <a:solidFill>
                    <a:srgbClr val="000000"/>
                  </a:solidFill>
                  <a:latin typeface="Calibri Light" panose="020F0302020204030204"/>
                </a:rPr>
                <a:t>labelled </a:t>
              </a:r>
              <a:r>
                <a:rPr lang="en-GB" dirty="0">
                  <a:solidFill>
                    <a:srgbClr val="000000"/>
                  </a:solidFill>
                  <a:latin typeface="Calibri Light" panose="020F0302020204030204"/>
                </a:rPr>
                <a:t>F20T12/BB or TL 20W/52. </a:t>
              </a:r>
              <a:r>
                <a:rPr lang="en-GB" dirty="0" smtClean="0">
                  <a:solidFill>
                    <a:srgbClr val="000000"/>
                  </a:solidFill>
                  <a:latin typeface="Calibri Light" panose="020F0302020204030204"/>
                </a:rPr>
                <a:t>If </a:t>
              </a:r>
              <a:r>
                <a:rPr lang="en-GB" dirty="0">
                  <a:solidFill>
                    <a:srgbClr val="000000"/>
                  </a:solidFill>
                  <a:latin typeface="Calibri Light" panose="020F0302020204030204"/>
                </a:rPr>
                <a:t>possible, the irradiance should be measured at regular time intervals to ensure that an adequate dose is being delivered. Fluorescent tubes lose about 35-40% of blue light irradiance after </a:t>
              </a:r>
              <a:r>
                <a:rPr lang="en-GB" b="1" dirty="0">
                  <a:solidFill>
                    <a:srgbClr val="7030A0"/>
                  </a:solidFill>
                  <a:latin typeface="Calibri Light" panose="020F0302020204030204"/>
                </a:rPr>
                <a:t>1200 hours </a:t>
              </a:r>
              <a:r>
                <a:rPr lang="en-GB" dirty="0">
                  <a:solidFill>
                    <a:srgbClr val="000000"/>
                  </a:solidFill>
                  <a:latin typeface="Calibri Light" panose="020F0302020204030204"/>
                </a:rPr>
                <a:t>of use. </a:t>
              </a:r>
              <a:r>
                <a:rPr lang="en-GB" dirty="0" smtClean="0">
                  <a:solidFill>
                    <a:srgbClr val="000000"/>
                  </a:solidFill>
                  <a:latin typeface="Calibri Light" panose="020F0302020204030204"/>
                </a:rPr>
                <a:t>These </a:t>
              </a:r>
              <a:r>
                <a:rPr lang="en-GB" dirty="0">
                  <a:solidFill>
                    <a:srgbClr val="000000"/>
                  </a:solidFill>
                  <a:latin typeface="Calibri Light" panose="020F0302020204030204"/>
                </a:rPr>
                <a:t>lights can provide an irradiance of &gt;25-30 W/cm2/nm in the 400-520 nm range when placed closely, thus making phototherapy maximally effective particularly when the greatest body surface area is exposed.</a:t>
              </a:r>
            </a:p>
          </p:txBody>
        </p:sp>
      </p:grpSp>
      <p:grpSp>
        <p:nvGrpSpPr>
          <p:cNvPr id="12" name="Groep 11"/>
          <p:cNvGrpSpPr/>
          <p:nvPr/>
        </p:nvGrpSpPr>
        <p:grpSpPr>
          <a:xfrm>
            <a:off x="403585" y="1856232"/>
            <a:ext cx="11716884" cy="2415227"/>
            <a:chOff x="403585" y="1856232"/>
            <a:chExt cx="11716884" cy="2415227"/>
          </a:xfrm>
        </p:grpSpPr>
        <p:sp>
          <p:nvSpPr>
            <p:cNvPr id="5" name="Rechthoek 4"/>
            <p:cNvSpPr/>
            <p:nvPr/>
          </p:nvSpPr>
          <p:spPr>
            <a:xfrm>
              <a:off x="403585" y="1883218"/>
              <a:ext cx="9421364" cy="1754326"/>
            </a:xfrm>
            <a:prstGeom prst="rect">
              <a:avLst/>
            </a:prstGeom>
          </p:spPr>
          <p:txBody>
            <a:bodyPr wrap="square">
              <a:spAutoFit/>
            </a:bodyPr>
            <a:lstStyle/>
            <a:p>
              <a:pPr lvl="0"/>
              <a:r>
                <a:rPr lang="en-GB" b="1" dirty="0">
                  <a:solidFill>
                    <a:srgbClr val="7030A0"/>
                  </a:solidFill>
                  <a:latin typeface="Calibri Light" panose="020F0302020204030204"/>
                </a:rPr>
                <a:t>Halogen </a:t>
              </a:r>
              <a:r>
                <a:rPr lang="en-GB" b="1" dirty="0" smtClean="0">
                  <a:solidFill>
                    <a:srgbClr val="7030A0"/>
                  </a:solidFill>
                  <a:latin typeface="Calibri Light" panose="020F0302020204030204"/>
                </a:rPr>
                <a:t>spotlights</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Spotlight phototherapy units generally use a 150 Watt, 21V halogen bulb with a </a:t>
              </a:r>
              <a:r>
                <a:rPr lang="en-GB" b="1" dirty="0">
                  <a:solidFill>
                    <a:srgbClr val="7030A0"/>
                  </a:solidFill>
                  <a:latin typeface="Calibri Light" panose="020F0302020204030204"/>
                </a:rPr>
                <a:t>specially coated reflector </a:t>
              </a:r>
              <a:r>
                <a:rPr lang="en-GB" dirty="0">
                  <a:solidFill>
                    <a:srgbClr val="000000"/>
                  </a:solidFill>
                  <a:latin typeface="Calibri Light" panose="020F0302020204030204"/>
                </a:rPr>
                <a:t>which absorbs infrared wave length. A fan continuously cools the hot bulb. Options for varying </a:t>
              </a:r>
              <a:r>
                <a:rPr lang="en-GB" b="1" dirty="0">
                  <a:solidFill>
                    <a:srgbClr val="7030A0"/>
                  </a:solidFill>
                  <a:latin typeface="Calibri Light" panose="020F0302020204030204"/>
                </a:rPr>
                <a:t>aperture diameter </a:t>
              </a:r>
              <a:r>
                <a:rPr lang="en-GB" dirty="0">
                  <a:solidFill>
                    <a:srgbClr val="000000"/>
                  </a:solidFill>
                  <a:latin typeface="Calibri Light" panose="020F0302020204030204"/>
                </a:rPr>
                <a:t>and different </a:t>
              </a:r>
              <a:r>
                <a:rPr lang="en-GB" b="1" dirty="0">
                  <a:solidFill>
                    <a:srgbClr val="7030A0"/>
                  </a:solidFill>
                  <a:latin typeface="Calibri Light" panose="020F0302020204030204"/>
                </a:rPr>
                <a:t>filters</a:t>
              </a:r>
              <a:r>
                <a:rPr lang="en-GB" dirty="0">
                  <a:solidFill>
                    <a:srgbClr val="000000"/>
                  </a:solidFill>
                  <a:latin typeface="Calibri Light" panose="020F0302020204030204"/>
                </a:rPr>
                <a:t> are available. Positioning of the light on the baby is critically important in maximizing the spotlight’s effectiveness. They are most effective when located directly above the infant at a distance of 45-50 cm. </a:t>
              </a:r>
            </a:p>
          </p:txBody>
        </p:sp>
        <p:pic>
          <p:nvPicPr>
            <p:cNvPr id="7" name="Afbeelding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76379" y="1856232"/>
              <a:ext cx="1451970" cy="1414419"/>
            </a:xfrm>
            <a:prstGeom prst="rect">
              <a:avLst/>
            </a:prstGeom>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7536" y="3263926"/>
              <a:ext cx="2302933" cy="1007533"/>
            </a:xfrm>
            <a:prstGeom prst="rect">
              <a:avLst/>
            </a:prstGeom>
          </p:spPr>
        </p:pic>
      </p:grpSp>
    </p:spTree>
    <p:extLst>
      <p:ext uri="{BB962C8B-B14F-4D97-AF65-F5344CB8AC3E}">
        <p14:creationId xmlns:p14="http://schemas.microsoft.com/office/powerpoint/2010/main" val="423576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3065</TotalTime>
  <Words>2116</Words>
  <Application>Microsoft Office PowerPoint</Application>
  <PresentationFormat>Widescreen</PresentationFormat>
  <Paragraphs>157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SimHei</vt:lpstr>
      <vt:lpstr>Times New Roman</vt:lpstr>
      <vt:lpstr>Wingdings</vt:lpstr>
      <vt:lpstr>Terugblik</vt:lpstr>
      <vt:lpstr>Phototherapy unit </vt:lpstr>
      <vt:lpstr>Hyper-bilirubinemia</vt:lpstr>
      <vt:lpstr>Phototherapy</vt:lpstr>
      <vt:lpstr>Phototherapy</vt:lpstr>
      <vt:lpstr>Overhead Lamps</vt:lpstr>
      <vt:lpstr>Pad systems</vt:lpstr>
      <vt:lpstr>Use </vt:lpstr>
      <vt:lpstr>Scientific Principles: photo-chemical reactions</vt:lpstr>
      <vt:lpstr>Components: light sources </vt:lpstr>
      <vt:lpstr>Components: light sources </vt:lpstr>
      <vt:lpstr>Filtering UV-light</vt:lpstr>
      <vt:lpstr>Preventive Maintenance</vt:lpstr>
      <vt:lpstr>Preventive Maintenance</vt:lpstr>
      <vt:lpstr>Safety Considerations</vt:lpstr>
      <vt:lpstr>Competitive Features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262</cp:revision>
  <dcterms:created xsi:type="dcterms:W3CDTF">2014-11-03T16:21:19Z</dcterms:created>
  <dcterms:modified xsi:type="dcterms:W3CDTF">2020-03-18T14:01:22Z</dcterms:modified>
</cp:coreProperties>
</file>